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2"/>
    <p:sldId id="256" r:id="rId3"/>
    <p:sldId id="258" r:id="rId4"/>
  </p:sldIdLst>
  <p:sldSz cx="12192000" cy="6858000"/>
  <p:notesSz cx="6858000" cy="9144000"/>
  <p:custDataLst>
    <p:tags r:id="rId5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28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87" d="100"/>
          <a:sy n="87" d="100"/>
        </p:scale>
        <p:origin x="-485" y="-86"/>
      </p:cViewPr>
      <p:guideLst>
        <p:guide orient="horz" pos="2128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pPr/>
              <a:t>2024/12/10 Tuesday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pPr/>
              <a:t>2024/12/10 Tuesday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pPr/>
              <a:t>2024/12/10 Tuesday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pPr/>
              <a:t>2024/12/10 Tuesday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pPr/>
              <a:t>2024/12/10 Tuesday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pPr/>
              <a:t>2024/12/10 Tuesday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pPr/>
              <a:t>2024/12/10 Tuesday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pPr/>
              <a:t>2024/12/10 Tuesday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pPr/>
              <a:t>2024/12/10 Tuesday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pPr/>
              <a:t>2024/12/10 Tuesday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pPr/>
              <a:t>2024/12/10 Tuesday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  <a:pPr/>
              <a:t>2024/12/10 Tuesday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9.xml"/><Relationship Id="rId4" Type="http://schemas.openxmlformats.org/officeDocument/2006/relationships/tags" Target="../tags/tag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11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719455" y="203200"/>
            <a:ext cx="56022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solidFill>
                  <a:srgbClr val="C00000"/>
                </a:solidFill>
                <a:latin typeface="Arial" panose="020B0604020202020204" pitchFamily="34" charset="0"/>
              </a:rPr>
              <a:t>深圳芯智源电子有限公司选</a:t>
            </a:r>
            <a:r>
              <a:rPr lang="zh-CN" altLang="en-US" sz="2400" b="1" dirty="0">
                <a:solidFill>
                  <a:srgbClr val="C00000"/>
                </a:solidFill>
                <a:latin typeface="Arial" panose="020B0604020202020204" pitchFamily="34" charset="0"/>
              </a:rPr>
              <a:t>型列表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786765" y="817685"/>
            <a:ext cx="25894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fontAlgn="auto">
              <a:buClr>
                <a:srgbClr val="C00000"/>
              </a:buClr>
              <a:buFont typeface="Wingdings" panose="05000000000000000000" charset="0"/>
              <a:buChar char="u"/>
            </a:pPr>
            <a:r>
              <a:rPr lang="zh-CN" alt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东澄半导体</a:t>
            </a:r>
            <a:r>
              <a:rPr lang="en-US" altLang="zh-CN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MCU</a:t>
            </a:r>
            <a:endParaRPr lang="en-US" altLang="zh-CN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表格 5"/>
          <p:cNvGraphicFramePr/>
          <p:nvPr>
            <p:custDataLst>
              <p:tags r:id="rId1"/>
            </p:custDataLst>
          </p:nvPr>
        </p:nvGraphicFramePr>
        <p:xfrm>
          <a:off x="151081" y="1214754"/>
          <a:ext cx="11876157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/>
                <a:gridCol w="334010"/>
                <a:gridCol w="542925"/>
                <a:gridCol w="517525"/>
                <a:gridCol w="516255"/>
                <a:gridCol w="589280"/>
                <a:gridCol w="452120"/>
                <a:gridCol w="875665"/>
                <a:gridCol w="516948"/>
                <a:gridCol w="412115"/>
                <a:gridCol w="255905"/>
                <a:gridCol w="479119"/>
                <a:gridCol w="697865"/>
                <a:gridCol w="1028065"/>
                <a:gridCol w="753745"/>
                <a:gridCol w="546735"/>
                <a:gridCol w="2367280"/>
              </a:tblGrid>
              <a:tr h="46736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100" b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型号</a:t>
                      </a:r>
                      <a:endParaRPr lang="zh-CN" altLang="en-US" sz="1100" b="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anchor="ctr"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100" b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CPU</a:t>
                      </a:r>
                      <a:endParaRPr lang="zh-CN" altLang="en-US" sz="1100" b="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2700" marR="12700" marT="12700" anchor="ctr"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存储</a:t>
                      </a:r>
                    </a:p>
                    <a:p>
                      <a:pPr indent="0" algn="ctr">
                        <a:buNone/>
                      </a:pPr>
                      <a:r>
                        <a:rPr lang="zh-CN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种类</a:t>
                      </a:r>
                    </a:p>
                  </a:txBody>
                  <a:tcPr marL="12700" marR="12700" marT="12700" anchor="ctr"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存储</a:t>
                      </a:r>
                    </a:p>
                    <a:p>
                      <a:pPr indent="0" algn="ctr">
                        <a:buNone/>
                      </a:pPr>
                      <a:r>
                        <a:rPr lang="zh-CN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大小</a:t>
                      </a:r>
                    </a:p>
                  </a:txBody>
                  <a:tcPr marL="12700" marR="12700" marT="12700" anchor="ctr"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SRAM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2700" marR="12700" marT="12700" anchor="ctr"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EE</a:t>
                      </a:r>
                    </a:p>
                    <a:p>
                      <a:pPr indent="0" algn="ctr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PROM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2700" marR="12700" marT="12700" anchor="ctr"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GPIO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2700" marR="12700" marT="12700" anchor="ctr"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TIMER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2700" marR="12700" marT="12700" anchor="ctr"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PWM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2700" marR="12700" marT="12700" anchor="ctr"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UART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2700" marR="12700" marT="12700" anchor="ctr"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I2C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2700" marR="12700" marT="12700" anchor="ctr"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LCD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2700" marR="12700" marT="12700" anchor="ctr"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12</a:t>
                      </a:r>
                      <a:r>
                        <a:rPr lang="zh-CN" altLang="en-US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位</a:t>
                      </a:r>
                      <a:r>
                        <a:rPr lang="en-US" altLang="zh-CN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ADC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2700" marR="12700" marT="12700" anchor="ctr"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OPA/CMP/DAC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2700" marR="12700" marT="12700" anchor="ctr"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MAX FREQ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2700" marR="12700" marT="12700" anchor="ctr"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Voltage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2700" marR="12700" marT="12700" anchor="ctr"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100" b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封装</a:t>
                      </a:r>
                      <a:endParaRPr lang="zh-CN" altLang="en-US" sz="1100" b="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anchor="ctr"/>
                </a:tc>
              </a:tr>
              <a:tr h="375920">
                <a:tc>
                  <a:txBody>
                    <a:bodyPr/>
                    <a:lstStyle/>
                    <a:p>
                      <a:pPr indent="0" algn="r">
                        <a:buNone/>
                      </a:pPr>
                      <a:r>
                        <a:rPr lang="en-US" altLang="en-US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DC8S352C</a:t>
                      </a:r>
                    </a:p>
                  </a:txBody>
                  <a:tcPr marL="12700" marR="12700" marT="12700" anchor="ctr"/>
                </a:tc>
                <a:tc>
                  <a:txBody>
                    <a:bodyPr/>
                    <a:lstStyle/>
                    <a:p>
                      <a:pPr indent="0" algn="r">
                        <a:buNone/>
                      </a:pPr>
                      <a:r>
                        <a:rPr lang="en-US" altLang="en-US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12700" marR="12700" marT="12700" anchor="ctr"/>
                </a:tc>
                <a:tc>
                  <a:txBody>
                    <a:bodyPr/>
                    <a:lstStyle/>
                    <a:p>
                      <a:pPr indent="0" algn="r">
                        <a:buNone/>
                      </a:pPr>
                      <a:r>
                        <a:rPr lang="en-US" altLang="en-US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MTP</a:t>
                      </a:r>
                    </a:p>
                  </a:txBody>
                  <a:tcPr marL="12700" marR="12700" marT="12700" anchor="ctr"/>
                </a:tc>
                <a:tc>
                  <a:txBody>
                    <a:bodyPr/>
                    <a:lstStyle/>
                    <a:p>
                      <a:pPr indent="0" algn="r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2K*16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2700" marR="12700" marT="12700" anchor="ctr"/>
                </a:tc>
                <a:tc>
                  <a:txBody>
                    <a:bodyPr/>
                    <a:lstStyle/>
                    <a:p>
                      <a:pPr indent="0" algn="r">
                        <a:buNone/>
                      </a:pPr>
                      <a:r>
                        <a:rPr lang="en-US" altLang="en-US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128</a:t>
                      </a:r>
                    </a:p>
                  </a:txBody>
                  <a:tcPr marL="12700" marR="12700" marT="12700" anchor="ctr"/>
                </a:tc>
                <a:tc>
                  <a:txBody>
                    <a:bodyPr/>
                    <a:lstStyle/>
                    <a:p>
                      <a:pPr indent="0" algn="r">
                        <a:buNone/>
                      </a:pPr>
                      <a:endParaRPr lang="zh-CN" altLang="en-US" b="0"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2700" marR="12700" marT="12700" anchor="ctr"/>
                </a:tc>
                <a:tc>
                  <a:txBody>
                    <a:bodyPr/>
                    <a:lstStyle/>
                    <a:p>
                      <a:pPr indent="0" algn="r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14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2700" marR="12700" marT="12700" anchor="ctr"/>
                </a:tc>
                <a:tc>
                  <a:txBody>
                    <a:bodyPr/>
                    <a:lstStyle/>
                    <a:p>
                      <a:pPr indent="0" algn="r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8bit*2 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2700" marR="12700" marT="12700" anchor="ctr"/>
                </a:tc>
                <a:tc>
                  <a:txBody>
                    <a:bodyPr/>
                    <a:lstStyle/>
                    <a:p>
                      <a:pPr indent="0" algn="r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16bit*6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2700" marR="12700" marT="12700" anchor="ctr"/>
                </a:tc>
                <a:tc>
                  <a:txBody>
                    <a:bodyPr/>
                    <a:lstStyle/>
                    <a:p>
                      <a:pPr indent="0" algn="r">
                        <a:buNone/>
                      </a:pPr>
                      <a:endParaRPr lang="zh-CN" altLang="en-US" b="0"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2700" marR="12700" marT="12700" anchor="ctr"/>
                </a:tc>
                <a:tc>
                  <a:txBody>
                    <a:bodyPr/>
                    <a:lstStyle/>
                    <a:p>
                      <a:pPr indent="0" algn="r">
                        <a:buNone/>
                      </a:pPr>
                      <a:endParaRPr lang="zh-CN" altLang="en-US" b="0"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2700" marR="12700" marT="12700" anchor="ctr"/>
                </a:tc>
                <a:tc>
                  <a:txBody>
                    <a:bodyPr/>
                    <a:lstStyle/>
                    <a:p>
                      <a:pPr indent="0" algn="r">
                        <a:buNone/>
                      </a:pPr>
                      <a:endParaRPr lang="zh-CN" altLang="en-US" b="0"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2700" marR="12700" marT="12700" anchor="ctr"/>
                </a:tc>
                <a:tc>
                  <a:txBody>
                    <a:bodyPr/>
                    <a:lstStyle/>
                    <a:p>
                      <a:pPr indent="0" algn="r">
                        <a:buNone/>
                      </a:pPr>
                      <a:r>
                        <a:rPr lang="en-US" altLang="zh-CN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(</a:t>
                      </a:r>
                      <a:r>
                        <a:rPr lang="zh-CN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13+2</a:t>
                      </a:r>
                      <a:r>
                        <a:rPr lang="en-US" altLang="zh-CN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)</a:t>
                      </a:r>
                      <a:r>
                        <a:rPr lang="zh-CN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ch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anchor="ctr"/>
                </a:tc>
                <a:tc>
                  <a:txBody>
                    <a:bodyPr/>
                    <a:lstStyle/>
                    <a:p>
                      <a:pPr indent="0" algn="r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 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2700" marR="12700" marT="12700" anchor="ctr"/>
                </a:tc>
                <a:tc>
                  <a:txBody>
                    <a:bodyPr/>
                    <a:lstStyle/>
                    <a:p>
                      <a:pPr indent="0" algn="r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16M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2700" marR="12700" marT="12700" anchor="ctr"/>
                </a:tc>
                <a:tc>
                  <a:txBody>
                    <a:bodyPr/>
                    <a:lstStyle/>
                    <a:p>
                      <a:pPr indent="0" algn="r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1.8~5.5 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2700" marR="12700" marT="12700" anchor="ctr"/>
                </a:tc>
                <a:tc>
                  <a:txBody>
                    <a:bodyPr/>
                    <a:lstStyle/>
                    <a:p>
                      <a:pPr indent="0" algn="r">
                        <a:buNone/>
                      </a:pPr>
                      <a:r>
                        <a:rPr lang="zh-CN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SOP16，SOP14，SOP8，</a:t>
                      </a:r>
                      <a:r>
                        <a:rPr lang="en-US" altLang="zh-CN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QFN16</a:t>
                      </a:r>
                    </a:p>
                  </a:txBody>
                  <a:tcPr marL="12700" marR="12700" marT="12700" anchor="ctr"/>
                </a:tc>
              </a:tr>
              <a:tr h="375920">
                <a:tc>
                  <a:txBody>
                    <a:bodyPr/>
                    <a:lstStyle/>
                    <a:p>
                      <a:pPr indent="0" algn="r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DC8S3522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2700" marR="12700" marT="12700" anchor="ctr"/>
                </a:tc>
                <a:tc rowSpan="2">
                  <a:txBody>
                    <a:bodyPr/>
                    <a:lstStyle/>
                    <a:p>
                      <a:pPr indent="0" algn="r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8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2700" marR="12700" marT="12700" anchor="ctr"/>
                </a:tc>
                <a:tc rowSpan="2">
                  <a:txBody>
                    <a:bodyPr/>
                    <a:lstStyle/>
                    <a:p>
                      <a:pPr indent="0" algn="r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MTP</a:t>
                      </a:r>
                    </a:p>
                  </a:txBody>
                  <a:tcPr marL="12700" marR="12700" marT="12700" anchor="ctr"/>
                </a:tc>
                <a:tc rowSpan="2">
                  <a:txBody>
                    <a:bodyPr/>
                    <a:lstStyle/>
                    <a:p>
                      <a:pPr indent="0" algn="r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4K*16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2700" marR="12700" marT="12700" anchor="ctr"/>
                </a:tc>
                <a:tc rowSpan="2">
                  <a:txBody>
                    <a:bodyPr/>
                    <a:lstStyle/>
                    <a:p>
                      <a:pPr indent="0" algn="r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256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2700" marR="12700" marT="12700" anchor="ctr"/>
                </a:tc>
                <a:tc>
                  <a:txBody>
                    <a:bodyPr/>
                    <a:lstStyle/>
                    <a:p>
                      <a:pPr indent="0" algn="r">
                        <a:buNone/>
                      </a:pPr>
                      <a:endParaRPr lang="zh-CN" altLang="en-US" b="0"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2700" marR="12700" marT="12700" anchor="ctr"/>
                </a:tc>
                <a:tc rowSpan="2">
                  <a:txBody>
                    <a:bodyPr/>
                    <a:lstStyle/>
                    <a:p>
                      <a:pPr indent="0" algn="r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14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2700" marR="12700" marT="12700" anchor="ctr"/>
                </a:tc>
                <a:tc rowSpan="2">
                  <a:txBody>
                    <a:bodyPr/>
                    <a:lstStyle/>
                    <a:p>
                      <a:pPr indent="0" algn="r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8bit*2/15bit*1 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2700" marR="12700" marT="12700" anchor="ctr"/>
                </a:tc>
                <a:tc rowSpan="2">
                  <a:txBody>
                    <a:bodyPr/>
                    <a:lstStyle/>
                    <a:p>
                      <a:pPr indent="0" algn="r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16bit*6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2700" marR="12700" marT="12700" anchor="ctr"/>
                </a:tc>
                <a:tc rowSpan="2">
                  <a:txBody>
                    <a:bodyPr/>
                    <a:lstStyle/>
                    <a:p>
                      <a:pPr indent="0" algn="r">
                        <a:buNone/>
                      </a:pPr>
                      <a:endParaRPr lang="zh-CN" altLang="en-US" b="0"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2700" marR="12700" marT="12700" anchor="ctr"/>
                </a:tc>
                <a:tc rowSpan="2">
                  <a:txBody>
                    <a:bodyPr/>
                    <a:lstStyle/>
                    <a:p>
                      <a:pPr indent="0" algn="r">
                        <a:buNone/>
                      </a:pPr>
                      <a:endParaRPr lang="zh-CN" altLang="en-US" b="0"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2700" marR="12700" marT="12700" anchor="ctr"/>
                </a:tc>
                <a:tc rowSpan="2">
                  <a:txBody>
                    <a:bodyPr/>
                    <a:lstStyle/>
                    <a:p>
                      <a:pPr indent="0" algn="r">
                        <a:buNone/>
                      </a:pPr>
                      <a:endParaRPr lang="zh-CN" altLang="en-US" b="0"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2700" marR="12700" marT="12700" anchor="ctr"/>
                </a:tc>
                <a:tc rowSpan="2">
                  <a:txBody>
                    <a:bodyPr/>
                    <a:lstStyle/>
                    <a:p>
                      <a:pPr indent="0" algn="r">
                        <a:buNone/>
                      </a:pPr>
                      <a:r>
                        <a:rPr lang="en-US" altLang="zh-CN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(</a:t>
                      </a:r>
                      <a:r>
                        <a:rPr lang="zh-CN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13+2</a:t>
                      </a:r>
                      <a:r>
                        <a:rPr lang="en-US" altLang="zh-CN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)</a:t>
                      </a:r>
                      <a:r>
                        <a:rPr lang="zh-CN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ch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anchor="ctr"/>
                </a:tc>
                <a:tc rowSpan="2">
                  <a:txBody>
                    <a:bodyPr/>
                    <a:lstStyle/>
                    <a:p>
                      <a:pPr indent="0" algn="r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CMP/7-bit DAC 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2700" marR="12700" marT="12700" anchor="ctr"/>
                </a:tc>
                <a:tc rowSpan="2">
                  <a:txBody>
                    <a:bodyPr/>
                    <a:lstStyle/>
                    <a:p>
                      <a:pPr indent="0" algn="r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16M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2700" marR="12700" marT="12700" anchor="ctr"/>
                </a:tc>
                <a:tc rowSpan="2">
                  <a:txBody>
                    <a:bodyPr/>
                    <a:lstStyle/>
                    <a:p>
                      <a:pPr indent="0" algn="r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1.8~5.5 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2700" marR="12700" marT="12700" anchor="ctr"/>
                </a:tc>
                <a:tc>
                  <a:txBody>
                    <a:bodyPr/>
                    <a:lstStyle/>
                    <a:p>
                      <a:pPr indent="0" algn="r">
                        <a:buNone/>
                      </a:pPr>
                      <a:r>
                        <a:rPr lang="zh-CN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SOP16，SOP14，SOP8，</a:t>
                      </a:r>
                      <a:r>
                        <a:rPr lang="en-US" altLang="zh-CN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QFN16</a:t>
                      </a:r>
                    </a:p>
                  </a:txBody>
                  <a:tcPr marL="12700" marR="12700" marT="12700" anchor="ctr"/>
                </a:tc>
              </a:tr>
              <a:tr h="345440">
                <a:tc>
                  <a:txBody>
                    <a:bodyPr/>
                    <a:lstStyle/>
                    <a:p>
                      <a:pPr indent="0" algn="r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DC8S3522-EE</a:t>
                      </a:r>
                    </a:p>
                  </a:txBody>
                  <a:tcPr marL="12700" marR="12700" marT="12700" anchor="ctr"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12700" marR="12700" marT="12700" anchor="ctr"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12700" marR="12700" marT="12700" anchor="ctr"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12700" marR="12700" marT="12700" anchor="ctr"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12700" marR="12700" marT="12700" anchor="ctr"/>
                </a:tc>
                <a:tc>
                  <a:txBody>
                    <a:bodyPr/>
                    <a:lstStyle/>
                    <a:p>
                      <a:pPr indent="0" algn="r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  <a:sym typeface="+mn-ea"/>
                        </a:rPr>
                        <a:t>256</a:t>
                      </a:r>
                      <a:endParaRPr lang="en-US" altLang="zh-CN" sz="11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+mn-ea"/>
                      </a:endParaRPr>
                    </a:p>
                  </a:txBody>
                  <a:tcPr marL="12700" marR="12700" marT="12700" anchor="ctr"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12700" marR="12700" marT="12700" anchor="ctr"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12700" marR="12700" marT="12700" anchor="ctr"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12700" marR="12700" marT="12700" anchor="ctr"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12700" marR="12700" marT="12700" anchor="ctr"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12700" marR="12700" marT="12700" anchor="ctr"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12700" marR="12700" marT="12700" anchor="ctr"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12700" marR="12700" marT="12700" anchor="ctr"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12700" marR="12700" marT="12700" anchor="ctr"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12700" marR="12700" marT="12700" anchor="ctr"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12700" marR="12700" marT="12700" anchor="ctr"/>
                </a:tc>
                <a:tc>
                  <a:txBody>
                    <a:bodyPr/>
                    <a:lstStyle/>
                    <a:p>
                      <a:pPr indent="0" algn="r">
                        <a:buNone/>
                      </a:pPr>
                      <a:r>
                        <a:rPr lang="zh-CN" sz="1100" b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SOP14</a:t>
                      </a:r>
                      <a:endParaRPr lang="zh-CN" altLang="en-US" sz="1100" b="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2700" marR="12700" marT="12700" anchor="ctr"/>
                </a:tc>
              </a:tr>
              <a:tr h="436880">
                <a:tc>
                  <a:txBody>
                    <a:bodyPr/>
                    <a:lstStyle/>
                    <a:p>
                      <a:pPr indent="0" algn="r">
                        <a:buNone/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DC8S3363</a:t>
                      </a:r>
                      <a:endParaRPr lang="en-US" altLang="en-US" sz="1100" b="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2700" marR="12700" marT="12700" anchor="ctr"/>
                </a:tc>
                <a:tc>
                  <a:txBody>
                    <a:bodyPr/>
                    <a:lstStyle/>
                    <a:p>
                      <a:pPr indent="0" algn="r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8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2700" marR="12700" marT="12700" anchor="ctr"/>
                </a:tc>
                <a:tc>
                  <a:txBody>
                    <a:bodyPr/>
                    <a:lstStyle/>
                    <a:p>
                      <a:pPr indent="0" algn="r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FLASH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2700" marR="12700" marT="12700" anchor="ctr"/>
                </a:tc>
                <a:tc>
                  <a:txBody>
                    <a:bodyPr/>
                    <a:lstStyle/>
                    <a:p>
                      <a:pPr indent="0" algn="r">
                        <a:buNone/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8K*8</a:t>
                      </a:r>
                      <a:endParaRPr lang="en-US" altLang="en-US" sz="1100" b="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2700" marR="12700" marT="12700" anchor="ctr"/>
                </a:tc>
                <a:tc>
                  <a:txBody>
                    <a:bodyPr/>
                    <a:lstStyle/>
                    <a:p>
                      <a:pPr indent="0" algn="r">
                        <a:buNone/>
                      </a:pPr>
                      <a:r>
                        <a:rPr lang="en-US" altLang="en-US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512</a:t>
                      </a:r>
                    </a:p>
                  </a:txBody>
                  <a:tcPr marL="12700" marR="12700" marT="12700" anchor="ctr"/>
                </a:tc>
                <a:tc>
                  <a:txBody>
                    <a:bodyPr/>
                    <a:lstStyle/>
                    <a:p>
                      <a:pPr indent="0" algn="r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128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2700" marR="12700" marT="12700" anchor="ctr"/>
                </a:tc>
                <a:tc>
                  <a:txBody>
                    <a:bodyPr/>
                    <a:lstStyle/>
                    <a:p>
                      <a:pPr indent="0" algn="r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26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2700" marR="12700" marT="12700" anchor="ctr"/>
                </a:tc>
                <a:tc>
                  <a:txBody>
                    <a:bodyPr/>
                    <a:lstStyle/>
                    <a:p>
                      <a:pPr indent="0" algn="r">
                        <a:buNone/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16bit*4</a:t>
                      </a:r>
                      <a:endParaRPr lang="en-US" altLang="en-US" sz="1100" b="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2700" marR="12700" marT="12700" anchor="ctr"/>
                </a:tc>
                <a:tc>
                  <a:txBody>
                    <a:bodyPr/>
                    <a:lstStyle/>
                    <a:p>
                      <a:pPr indent="0" algn="r">
                        <a:buNone/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16bit*7</a:t>
                      </a:r>
                      <a:endParaRPr lang="en-US" altLang="en-US" sz="1100" b="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2700" marR="12700" marT="12700" anchor="ctr"/>
                </a:tc>
                <a:tc>
                  <a:txBody>
                    <a:bodyPr/>
                    <a:lstStyle/>
                    <a:p>
                      <a:pPr indent="0" algn="r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1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2700" marR="12700" marT="12700" anchor="ctr"/>
                </a:tc>
                <a:tc>
                  <a:txBody>
                    <a:bodyPr/>
                    <a:lstStyle/>
                    <a:p>
                      <a:pPr indent="0" algn="r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1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2700" marR="12700" marT="12700" anchor="ctr"/>
                </a:tc>
                <a:tc>
                  <a:txBody>
                    <a:bodyPr/>
                    <a:lstStyle/>
                    <a:p>
                      <a:pPr indent="0" algn="r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4 com 1/2bias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2700" marR="12700" marT="12700" anchor="ctr"/>
                </a:tc>
                <a:tc>
                  <a:txBody>
                    <a:bodyPr/>
                    <a:lstStyle/>
                    <a:p>
                      <a:pPr indent="0" algn="r">
                        <a:buNone/>
                      </a:pPr>
                      <a:r>
                        <a:rPr lang="zh-CN" sz="1100" b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（9+4</a:t>
                      </a:r>
                      <a:r>
                        <a:rPr lang="en-US" altLang="zh-CN" sz="1100" b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)</a:t>
                      </a:r>
                      <a:r>
                        <a:rPr lang="zh-CN" sz="1100" b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ch</a:t>
                      </a:r>
                      <a:endParaRPr lang="en-US" altLang="en-US" sz="1100" b="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anchor="ctr"/>
                </a:tc>
                <a:tc>
                  <a:txBody>
                    <a:bodyPr/>
                    <a:lstStyle/>
                    <a:p>
                      <a:pPr indent="0" algn="r">
                        <a:buNone/>
                      </a:pPr>
                      <a:endParaRPr lang="zh-CN" altLang="en-US" b="0"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2700" marR="12700" marT="12700" anchor="ctr"/>
                </a:tc>
                <a:tc>
                  <a:txBody>
                    <a:bodyPr/>
                    <a:lstStyle/>
                    <a:p>
                      <a:pPr indent="0" algn="r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16.588M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2700" marR="12700" marT="12700" anchor="ctr"/>
                </a:tc>
                <a:tc>
                  <a:txBody>
                    <a:bodyPr/>
                    <a:lstStyle/>
                    <a:p>
                      <a:pPr indent="0" algn="r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2.2~5.5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2700" marR="12700" marT="12700" anchor="ctr"/>
                </a:tc>
                <a:tc>
                  <a:txBody>
                    <a:bodyPr/>
                    <a:lstStyle/>
                    <a:p>
                      <a:pPr indent="0" algn="r">
                        <a:buNone/>
                      </a:pPr>
                      <a:r>
                        <a:rPr lang="zh-CN" sz="1100" b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SSOP24</a:t>
                      </a:r>
                      <a:endParaRPr lang="zh-CN" altLang="en-US" sz="1100" b="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2700" marR="12700" marT="12700" anchor="ctr"/>
                </a:tc>
              </a:tr>
            </a:tbl>
          </a:graphicData>
        </a:graphic>
      </p:graphicFrame>
      <p:sp>
        <p:nvSpPr>
          <p:cNvPr id="7" name="文本框 4"/>
          <p:cNvSpPr txBox="1"/>
          <p:nvPr/>
        </p:nvSpPr>
        <p:spPr>
          <a:xfrm>
            <a:off x="719357" y="3335216"/>
            <a:ext cx="25894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fontAlgn="auto">
              <a:buClr>
                <a:srgbClr val="C00000"/>
              </a:buClr>
              <a:buFont typeface="Wingdings" panose="05000000000000000000" charset="0"/>
              <a:buChar char="u"/>
            </a:pPr>
            <a:r>
              <a:rPr lang="zh-CN" alt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应广科技</a:t>
            </a:r>
            <a:r>
              <a:rPr lang="en-US" altLang="zh-CN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MCU</a:t>
            </a:r>
            <a:endParaRPr lang="en-US" altLang="zh-CN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表格 7"/>
          <p:cNvGraphicFramePr/>
          <p:nvPr>
            <p:custDataLst>
              <p:tags r:id="rId2"/>
            </p:custDataLst>
          </p:nvPr>
        </p:nvGraphicFramePr>
        <p:xfrm>
          <a:off x="180390" y="3732189"/>
          <a:ext cx="11876157" cy="9828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/>
                <a:gridCol w="365125"/>
                <a:gridCol w="511810"/>
                <a:gridCol w="517525"/>
                <a:gridCol w="516255"/>
                <a:gridCol w="589280"/>
                <a:gridCol w="452120"/>
                <a:gridCol w="875665"/>
                <a:gridCol w="514007"/>
                <a:gridCol w="415056"/>
                <a:gridCol w="255905"/>
                <a:gridCol w="479119"/>
                <a:gridCol w="697865"/>
                <a:gridCol w="1028065"/>
                <a:gridCol w="753745"/>
                <a:gridCol w="546735"/>
                <a:gridCol w="2367280"/>
              </a:tblGrid>
              <a:tr h="421489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100" b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型号</a:t>
                      </a:r>
                      <a:endParaRPr lang="zh-CN" altLang="en-US" sz="1100" b="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anchor="ctr"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CPU</a:t>
                      </a:r>
                      <a:endParaRPr lang="zh-CN" altLang="en-US" sz="11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2700" marR="12700" marT="12700" anchor="ctr"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存储</a:t>
                      </a:r>
                    </a:p>
                    <a:p>
                      <a:pPr indent="0" algn="ctr">
                        <a:buNone/>
                      </a:pPr>
                      <a:r>
                        <a:rPr lang="zh-CN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种类</a:t>
                      </a:r>
                    </a:p>
                  </a:txBody>
                  <a:tcPr marL="12700" marR="12700" marT="12700" anchor="ctr"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存储</a:t>
                      </a:r>
                    </a:p>
                    <a:p>
                      <a:pPr indent="0" algn="ctr">
                        <a:buNone/>
                      </a:pPr>
                      <a:r>
                        <a:rPr lang="zh-CN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大小</a:t>
                      </a:r>
                    </a:p>
                  </a:txBody>
                  <a:tcPr marL="12700" marR="12700" marT="12700" anchor="ctr"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SRAM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2700" marR="12700" marT="12700" anchor="ctr"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EE</a:t>
                      </a:r>
                    </a:p>
                    <a:p>
                      <a:pPr indent="0" algn="ctr">
                        <a:buNone/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PROM</a:t>
                      </a:r>
                      <a:endParaRPr lang="en-US" altLang="en-US" sz="1100" b="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2700" marR="12700" marT="12700" anchor="ctr"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GPIO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2700" marR="12700" marT="12700" anchor="ctr"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TIMER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2700" marR="12700" marT="12700" anchor="ctr"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PWM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2700" marR="12700" marT="12700" anchor="ctr"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UART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2700" marR="12700" marT="12700" anchor="ctr"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I2C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2700" marR="12700" marT="12700" anchor="ctr"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en-US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SPI</a:t>
                      </a:r>
                    </a:p>
                  </a:txBody>
                  <a:tcPr marL="12700" marR="12700" marT="12700" anchor="ctr"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12</a:t>
                      </a:r>
                      <a:r>
                        <a:rPr lang="zh-CN" altLang="en-US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位</a:t>
                      </a:r>
                      <a:r>
                        <a:rPr lang="en-US" altLang="zh-CN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ADC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2700" marR="12700" marT="12700" anchor="ctr"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OPA/CMP/DAC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2700" marR="12700" marT="12700" anchor="ctr"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MAX FREQ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2700" marR="12700" marT="12700" anchor="ctr"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Voltage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2700" marR="12700" marT="12700" anchor="ctr"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封装</a:t>
                      </a:r>
                      <a:endParaRPr lang="zh-CN" altLang="en-US" sz="11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anchor="ctr"/>
                </a:tc>
              </a:tr>
              <a:tr h="506246">
                <a:tc>
                  <a:txBody>
                    <a:bodyPr/>
                    <a:lstStyle/>
                    <a:p>
                      <a:pPr indent="0" algn="r">
                        <a:buNone/>
                      </a:pPr>
                      <a:r>
                        <a:rPr lang="en-US" altLang="en-US" sz="1100" b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PFS122</a:t>
                      </a:r>
                      <a:endParaRPr lang="en-US" altLang="en-US" sz="1100" b="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2700" marR="12700" marT="12700" anchor="ctr"/>
                </a:tc>
                <a:tc>
                  <a:txBody>
                    <a:bodyPr/>
                    <a:lstStyle/>
                    <a:p>
                      <a:pPr indent="0" algn="r">
                        <a:buNone/>
                      </a:pPr>
                      <a:r>
                        <a:rPr lang="en-US" altLang="en-US" sz="1100" b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8</a:t>
                      </a:r>
                      <a:endParaRPr lang="en-US" altLang="en-US" sz="1100" b="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2700" marR="12700" marT="12700" anchor="ctr"/>
                </a:tc>
                <a:tc>
                  <a:txBody>
                    <a:bodyPr/>
                    <a:lstStyle/>
                    <a:p>
                      <a:pPr indent="0" algn="r">
                        <a:buNone/>
                      </a:pPr>
                      <a:r>
                        <a:rPr lang="en-US" altLang="en-US" sz="1100" b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MTP</a:t>
                      </a:r>
                      <a:endParaRPr lang="en-US" altLang="en-US" sz="1100" b="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2700" marR="12700" marT="12700" anchor="ctr"/>
                </a:tc>
                <a:tc>
                  <a:txBody>
                    <a:bodyPr/>
                    <a:lstStyle/>
                    <a:p>
                      <a:pPr indent="0" algn="r">
                        <a:buNone/>
                      </a:pPr>
                      <a:r>
                        <a:rPr lang="en-US" altLang="en-US" sz="1100" b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2K*16</a:t>
                      </a:r>
                      <a:endParaRPr lang="en-US" altLang="en-US" sz="1100" b="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2700" marR="12700" marT="12700" anchor="ctr"/>
                </a:tc>
                <a:tc>
                  <a:txBody>
                    <a:bodyPr/>
                    <a:lstStyle/>
                    <a:p>
                      <a:pPr indent="0" algn="r">
                        <a:buNone/>
                      </a:pPr>
                      <a:r>
                        <a:rPr lang="en-US" altLang="en-US" sz="1100" b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128</a:t>
                      </a:r>
                      <a:endParaRPr lang="en-US" altLang="en-US" sz="1100" b="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2700" marR="12700" marT="12700" anchor="ctr"/>
                </a:tc>
                <a:tc>
                  <a:txBody>
                    <a:bodyPr/>
                    <a:lstStyle/>
                    <a:p>
                      <a:pPr indent="0" algn="r">
                        <a:buNone/>
                      </a:pPr>
                      <a:endParaRPr lang="en-US" altLang="en-US" sz="1100" b="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2700" marR="12700" marT="12700" anchor="ctr"/>
                </a:tc>
                <a:tc>
                  <a:txBody>
                    <a:bodyPr/>
                    <a:lstStyle/>
                    <a:p>
                      <a:pPr indent="0" algn="r">
                        <a:buNone/>
                      </a:pPr>
                      <a:r>
                        <a:rPr lang="en-US" altLang="en-US" sz="1100" b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16</a:t>
                      </a:r>
                      <a:endParaRPr lang="en-US" altLang="en-US" sz="1100" b="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2700" marR="12700" marT="12700" anchor="ctr"/>
                </a:tc>
                <a:tc>
                  <a:txBody>
                    <a:bodyPr/>
                    <a:lstStyle/>
                    <a:p>
                      <a:pPr indent="0" algn="r">
                        <a:buNone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  <a:sym typeface="+mn-ea"/>
                        </a:rPr>
                        <a:t>16bit*1</a:t>
                      </a:r>
                      <a:endParaRPr lang="en-US" sz="110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+mn-ea"/>
                      </a:endParaRPr>
                    </a:p>
                  </a:txBody>
                  <a:tcPr marL="12700" marR="12700" marT="12700" anchor="ctr"/>
                </a:tc>
                <a:tc>
                  <a:txBody>
                    <a:bodyPr/>
                    <a:lstStyle/>
                    <a:p>
                      <a:pPr indent="0" algn="r">
                        <a:buNone/>
                      </a:pPr>
                      <a:r>
                        <a:rPr lang="en-US" altLang="en-US" sz="1100" b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8bit*2</a:t>
                      </a:r>
                      <a:endParaRPr lang="en-US" altLang="en-US" sz="1100" b="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2700" marR="12700" marT="12700" anchor="ctr"/>
                </a:tc>
                <a:tc>
                  <a:txBody>
                    <a:bodyPr/>
                    <a:lstStyle/>
                    <a:p>
                      <a:pPr indent="0" algn="r">
                        <a:buNone/>
                      </a:pPr>
                      <a:r>
                        <a:rPr lang="en-US" altLang="en-US" sz="1100" b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3</a:t>
                      </a:r>
                      <a:endParaRPr lang="en-US" altLang="en-US" sz="1100" b="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2700" marR="12700" marT="12700" anchor="ctr"/>
                </a:tc>
                <a:tc>
                  <a:txBody>
                    <a:bodyPr/>
                    <a:lstStyle/>
                    <a:p>
                      <a:pPr indent="0" algn="r">
                        <a:buNone/>
                      </a:pPr>
                      <a:r>
                        <a:rPr lang="en-US" altLang="en-US" sz="1100" b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1</a:t>
                      </a:r>
                      <a:endParaRPr lang="en-US" altLang="en-US" sz="1100" b="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2700" marR="12700" marT="12700" anchor="ctr"/>
                </a:tc>
                <a:tc>
                  <a:txBody>
                    <a:bodyPr/>
                    <a:lstStyle/>
                    <a:p>
                      <a:pPr indent="0" algn="r">
                        <a:buNone/>
                      </a:pPr>
                      <a:r>
                        <a:rPr lang="en-US" altLang="en-US" sz="1100" b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12700" marR="12700" marT="12700" anchor="ctr"/>
                </a:tc>
                <a:tc>
                  <a:txBody>
                    <a:bodyPr/>
                    <a:lstStyle/>
                    <a:p>
                      <a:pPr indent="0" algn="r">
                        <a:buNone/>
                      </a:pPr>
                      <a:r>
                        <a:rPr lang="en-US" altLang="en-US" sz="1100" b="0" dirty="0" smtClean="0">
                          <a:solidFill>
                            <a:srgbClr val="000000"/>
                          </a:solidFill>
                          <a:latin typeface="+mn-lt"/>
                          <a:cs typeface="Arial" panose="020B0604020202020204" pitchFamily="34" charset="0"/>
                        </a:rPr>
                        <a:t>12</a:t>
                      </a:r>
                      <a:endParaRPr lang="en-US" altLang="en-US" sz="1100" b="0" dirty="0">
                        <a:solidFill>
                          <a:srgbClr val="000000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12700" marR="12700" marT="12700" anchor="ctr"/>
                </a:tc>
                <a:tc>
                  <a:txBody>
                    <a:bodyPr/>
                    <a:lstStyle/>
                    <a:p>
                      <a:pPr indent="0" algn="r">
                        <a:buNone/>
                      </a:pPr>
                      <a:endParaRPr lang="en-US" altLang="zh-CN" sz="1100" b="0" dirty="0"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2700" marR="12700" marT="12700" anchor="ctr"/>
                </a:tc>
                <a:tc>
                  <a:txBody>
                    <a:bodyPr/>
                    <a:lstStyle/>
                    <a:p>
                      <a:pPr indent="0" algn="r">
                        <a:buNone/>
                      </a:pPr>
                      <a:r>
                        <a:rPr lang="en-US" altLang="en-US" sz="1100" b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16MHz</a:t>
                      </a:r>
                      <a:endParaRPr lang="en-US" altLang="en-US" sz="1100" b="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2700" marR="12700" marT="12700" anchor="ctr"/>
                </a:tc>
                <a:tc>
                  <a:txBody>
                    <a:bodyPr/>
                    <a:lstStyle/>
                    <a:p>
                      <a:pPr indent="0" algn="r">
                        <a:buNone/>
                      </a:pPr>
                      <a:r>
                        <a:rPr lang="en-US" altLang="en-US" sz="1100" b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1.8-4.5</a:t>
                      </a:r>
                      <a:endParaRPr lang="en-US" altLang="en-US" sz="1100" b="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2700" marR="12700" marT="12700" anchor="ctr"/>
                </a:tc>
                <a:tc>
                  <a:txBody>
                    <a:bodyPr/>
                    <a:lstStyle/>
                    <a:p>
                      <a:pPr indent="0" algn="r">
                        <a:buNone/>
                      </a:pPr>
                      <a:r>
                        <a:rPr lang="en-US" altLang="zh-CN" sz="1100" b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SOT23-6,SOP8,MSOP10,ESSOP10,DFN3*3,SOP14,SOP16,QFN16</a:t>
                      </a:r>
                      <a:endParaRPr lang="zh-CN" altLang="en-US" sz="1100" b="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2700" marR="12700" marT="12700" anchor="ctr"/>
                </a:tc>
              </a:tr>
            </a:tbl>
          </a:graphicData>
        </a:graphic>
      </p:graphicFrame>
      <p:graphicFrame>
        <p:nvGraphicFramePr>
          <p:cNvPr id="9" name="表格 8"/>
          <p:cNvGraphicFramePr/>
          <p:nvPr>
            <p:custDataLst>
              <p:tags r:id="rId3"/>
            </p:custDataLst>
          </p:nvPr>
        </p:nvGraphicFramePr>
        <p:xfrm>
          <a:off x="151083" y="5259119"/>
          <a:ext cx="11876157" cy="134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/>
                <a:gridCol w="365125"/>
                <a:gridCol w="511810"/>
                <a:gridCol w="517525"/>
                <a:gridCol w="516255"/>
                <a:gridCol w="589280"/>
                <a:gridCol w="452120"/>
                <a:gridCol w="875665"/>
                <a:gridCol w="516948"/>
                <a:gridCol w="412115"/>
                <a:gridCol w="255905"/>
                <a:gridCol w="479119"/>
                <a:gridCol w="697865"/>
                <a:gridCol w="1028065"/>
                <a:gridCol w="753745"/>
                <a:gridCol w="546735"/>
                <a:gridCol w="2367280"/>
              </a:tblGrid>
              <a:tr h="46736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100" b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型号</a:t>
                      </a:r>
                      <a:endParaRPr lang="zh-CN" altLang="en-US" sz="1100" b="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anchor="ctr"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CPU</a:t>
                      </a:r>
                      <a:endParaRPr lang="zh-CN" altLang="en-US" sz="11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2700" marR="12700" marT="12700" anchor="ctr"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存储</a:t>
                      </a:r>
                    </a:p>
                    <a:p>
                      <a:pPr indent="0" algn="ctr">
                        <a:buNone/>
                      </a:pPr>
                      <a:r>
                        <a:rPr lang="zh-CN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种类</a:t>
                      </a:r>
                    </a:p>
                  </a:txBody>
                  <a:tcPr marL="12700" marR="12700" marT="12700" anchor="ctr"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存储</a:t>
                      </a:r>
                    </a:p>
                    <a:p>
                      <a:pPr indent="0" algn="ctr">
                        <a:buNone/>
                      </a:pPr>
                      <a:r>
                        <a:rPr lang="zh-CN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大小</a:t>
                      </a:r>
                    </a:p>
                  </a:txBody>
                  <a:tcPr marL="12700" marR="12700" marT="12700" anchor="ctr"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SRAM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2700" marR="12700" marT="12700" anchor="ctr"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EE</a:t>
                      </a:r>
                    </a:p>
                    <a:p>
                      <a:pPr indent="0" algn="ctr">
                        <a:buNone/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PROM</a:t>
                      </a:r>
                      <a:endParaRPr lang="en-US" altLang="en-US" sz="1100" b="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2700" marR="12700" marT="12700" anchor="ctr"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GPIO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2700" marR="12700" marT="12700" anchor="ctr"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TIMER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2700" marR="12700" marT="12700" anchor="ctr"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PWM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2700" marR="12700" marT="12700" anchor="ctr"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UART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2700" marR="12700" marT="12700" anchor="ctr"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I2C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2700" marR="12700" marT="12700" anchor="ctr"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en-US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SPI</a:t>
                      </a:r>
                    </a:p>
                  </a:txBody>
                  <a:tcPr marL="12700" marR="12700" marT="12700" anchor="ctr"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12</a:t>
                      </a:r>
                      <a:r>
                        <a:rPr lang="zh-CN" altLang="en-US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位</a:t>
                      </a:r>
                      <a:r>
                        <a:rPr lang="en-US" altLang="zh-CN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ADC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2700" marR="12700" marT="12700" anchor="ctr"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OPA/CMP/DAC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2700" marR="12700" marT="12700" anchor="ctr"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MAX FREQ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2700" marR="12700" marT="12700" anchor="ctr"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Voltage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2700" marR="12700" marT="12700" anchor="ctr"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100" b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封装</a:t>
                      </a:r>
                      <a:endParaRPr lang="zh-CN" altLang="en-US" sz="1100" b="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anchor="ctr"/>
                </a:tc>
              </a:tr>
              <a:tr h="436880">
                <a:tc>
                  <a:txBody>
                    <a:bodyPr/>
                    <a:lstStyle/>
                    <a:p>
                      <a:pPr indent="0" algn="r">
                        <a:buNone/>
                      </a:pPr>
                      <a:r>
                        <a:rPr lang="en-US" altLang="en-US" sz="1100" b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DM31X003</a:t>
                      </a:r>
                      <a:endParaRPr lang="en-US" altLang="en-US" sz="1100" b="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2700" marR="12700" marT="12700" anchor="ctr"/>
                </a:tc>
                <a:tc>
                  <a:txBody>
                    <a:bodyPr/>
                    <a:lstStyle/>
                    <a:p>
                      <a:pPr indent="0" algn="r">
                        <a:buNone/>
                      </a:pPr>
                      <a:r>
                        <a:rPr lang="en-US" altLang="en-US" sz="1100" b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32</a:t>
                      </a:r>
                      <a:endParaRPr lang="en-US" altLang="en-US" sz="1100" b="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2700" marR="12700" marT="12700" anchor="ctr"/>
                </a:tc>
                <a:tc>
                  <a:txBody>
                    <a:bodyPr/>
                    <a:lstStyle/>
                    <a:p>
                      <a:pPr indent="0" algn="r">
                        <a:buNone/>
                      </a:pPr>
                      <a:r>
                        <a:rPr lang="en-US" altLang="en-US" sz="1100" b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FLASH</a:t>
                      </a:r>
                      <a:endParaRPr lang="en-US" altLang="en-US" sz="1100" b="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2700" marR="12700" marT="12700" anchor="ctr"/>
                </a:tc>
                <a:tc>
                  <a:txBody>
                    <a:bodyPr/>
                    <a:lstStyle/>
                    <a:p>
                      <a:pPr indent="0" algn="r">
                        <a:buNone/>
                      </a:pPr>
                      <a:r>
                        <a:rPr lang="en-US" altLang="en-US" sz="1100" b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64K</a:t>
                      </a:r>
                      <a:endParaRPr lang="en-US" altLang="en-US" sz="1100" b="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2700" marR="12700" marT="12700" anchor="ctr"/>
                </a:tc>
                <a:tc>
                  <a:txBody>
                    <a:bodyPr/>
                    <a:lstStyle/>
                    <a:p>
                      <a:pPr indent="0" algn="r">
                        <a:buNone/>
                      </a:pPr>
                      <a:r>
                        <a:rPr lang="en-US" altLang="en-US" sz="1100" b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4K</a:t>
                      </a:r>
                      <a:endParaRPr lang="en-US" altLang="en-US" sz="1100" b="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2700" marR="12700" marT="12700" anchor="ctr"/>
                </a:tc>
                <a:tc>
                  <a:txBody>
                    <a:bodyPr/>
                    <a:lstStyle/>
                    <a:p>
                      <a:pPr indent="0" algn="r">
                        <a:buNone/>
                      </a:pPr>
                      <a:endParaRPr lang="en-US" altLang="en-US" sz="1100" b="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2700" marR="12700" marT="12700" anchor="ctr"/>
                </a:tc>
                <a:tc>
                  <a:txBody>
                    <a:bodyPr/>
                    <a:lstStyle/>
                    <a:p>
                      <a:pPr indent="0" algn="r">
                        <a:buNone/>
                      </a:pPr>
                      <a:r>
                        <a:rPr lang="en-US" altLang="en-US" sz="1100" b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16</a:t>
                      </a:r>
                      <a:endParaRPr lang="en-US" altLang="en-US" sz="1100" b="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2700" marR="12700" marT="12700" anchor="ctr"/>
                </a:tc>
                <a:tc>
                  <a:txBody>
                    <a:bodyPr/>
                    <a:lstStyle/>
                    <a:p>
                      <a:pPr indent="0" algn="r">
                        <a:buNone/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  <a:sym typeface="+mn-ea"/>
                        </a:rPr>
                        <a:t>16/32bit*2</a:t>
                      </a:r>
                    </a:p>
                    <a:p>
                      <a:pPr indent="0" algn="r">
                        <a:buNone/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  <a:sym typeface="+mn-ea"/>
                        </a:rPr>
                        <a:t>16bit*4</a:t>
                      </a:r>
                      <a:endParaRPr lang="en-US" altLang="en-US" sz="1100" b="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2700" marR="12700" marT="12700" anchor="ctr"/>
                </a:tc>
                <a:tc>
                  <a:txBody>
                    <a:bodyPr/>
                    <a:lstStyle/>
                    <a:p>
                      <a:pPr indent="0" algn="r">
                        <a:buNone/>
                      </a:pPr>
                      <a:r>
                        <a:rPr lang="en-US" altLang="en-US" sz="1100" b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16bit*4</a:t>
                      </a:r>
                      <a:endParaRPr lang="en-US" altLang="en-US" sz="1100" b="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2700" marR="12700" marT="12700" anchor="ctr"/>
                </a:tc>
                <a:tc>
                  <a:txBody>
                    <a:bodyPr/>
                    <a:lstStyle/>
                    <a:p>
                      <a:pPr indent="0" algn="r">
                        <a:buNone/>
                      </a:pPr>
                      <a:r>
                        <a:rPr lang="en-US" altLang="en-US" sz="1100" b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3</a:t>
                      </a:r>
                      <a:endParaRPr lang="en-US" altLang="en-US" sz="1100" b="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2700" marR="12700" marT="12700" anchor="ctr"/>
                </a:tc>
                <a:tc>
                  <a:txBody>
                    <a:bodyPr/>
                    <a:lstStyle/>
                    <a:p>
                      <a:pPr indent="0" algn="r">
                        <a:buNone/>
                      </a:pPr>
                      <a:r>
                        <a:rPr lang="en-US" altLang="en-US" sz="1100" b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1</a:t>
                      </a:r>
                      <a:endParaRPr lang="en-US" altLang="en-US" sz="1100" b="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2700" marR="12700" marT="12700" anchor="ctr"/>
                </a:tc>
                <a:tc>
                  <a:txBody>
                    <a:bodyPr/>
                    <a:lstStyle/>
                    <a:p>
                      <a:pPr indent="0" algn="r">
                        <a:buNone/>
                      </a:pPr>
                      <a:r>
                        <a:rPr lang="en-US" altLang="en-US" sz="1100" b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12700" marR="12700" marT="12700" anchor="ctr"/>
                </a:tc>
                <a:tc>
                  <a:txBody>
                    <a:bodyPr/>
                    <a:lstStyle/>
                    <a:p>
                      <a:pPr indent="0" algn="r">
                        <a:buNone/>
                      </a:pPr>
                      <a:r>
                        <a:rPr lang="en-US" altLang="en-US" sz="1100" b="0" dirty="0">
                          <a:solidFill>
                            <a:srgbClr val="000000"/>
                          </a:solidFill>
                          <a:latin typeface="+mn-lt"/>
                          <a:cs typeface="Arial" panose="020B0604020202020204" pitchFamily="34" charset="0"/>
                        </a:rPr>
                        <a:t>7ch, 1Msps</a:t>
                      </a:r>
                    </a:p>
                  </a:txBody>
                  <a:tcPr marL="12700" marR="12700" marT="12700" anchor="ctr"/>
                </a:tc>
                <a:tc>
                  <a:txBody>
                    <a:bodyPr/>
                    <a:lstStyle/>
                    <a:p>
                      <a:pPr indent="0" algn="r">
                        <a:buNone/>
                      </a:pPr>
                      <a:r>
                        <a:rPr lang="en-US" altLang="zh-CN" sz="1100" b="0" dirty="0"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VC</a:t>
                      </a:r>
                    </a:p>
                  </a:txBody>
                  <a:tcPr marL="12700" marR="12700" marT="12700" anchor="ctr"/>
                </a:tc>
                <a:tc>
                  <a:txBody>
                    <a:bodyPr/>
                    <a:lstStyle/>
                    <a:p>
                      <a:pPr indent="0" algn="r">
                        <a:buNone/>
                      </a:pPr>
                      <a:r>
                        <a:rPr lang="en-US" altLang="en-US" sz="1100" b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4M~</a:t>
                      </a:r>
                    </a:p>
                    <a:p>
                      <a:pPr indent="0" algn="r">
                        <a:buNone/>
                      </a:pPr>
                      <a:r>
                        <a:rPr lang="en-US" altLang="en-US" sz="1100" b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24MHz</a:t>
                      </a:r>
                      <a:endParaRPr lang="en-US" altLang="en-US" sz="1100" b="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2700" marR="12700" marT="12700" anchor="ctr"/>
                </a:tc>
                <a:tc>
                  <a:txBody>
                    <a:bodyPr/>
                    <a:lstStyle/>
                    <a:p>
                      <a:pPr indent="0" algn="r">
                        <a:buNone/>
                      </a:pPr>
                      <a:r>
                        <a:rPr lang="en-US" altLang="en-US" sz="1100" b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2.4-5.5</a:t>
                      </a:r>
                    </a:p>
                  </a:txBody>
                  <a:tcPr marL="12700" marR="12700" marT="12700" anchor="ctr"/>
                </a:tc>
                <a:tc>
                  <a:txBody>
                    <a:bodyPr/>
                    <a:lstStyle/>
                    <a:p>
                      <a:pPr indent="0" algn="r">
                        <a:buNone/>
                      </a:pPr>
                      <a:r>
                        <a:rPr lang="en-US" altLang="zh-CN" sz="1100" b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TSSOP20,QFN20</a:t>
                      </a:r>
                      <a:endParaRPr lang="zh-CN" altLang="en-US" sz="1100" b="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2700" marR="12700" marT="12700" anchor="ctr"/>
                </a:tc>
              </a:tr>
              <a:tr h="436880">
                <a:tc>
                  <a:txBody>
                    <a:bodyPr/>
                    <a:lstStyle/>
                    <a:p>
                      <a:pPr indent="0" algn="r">
                        <a:buNone/>
                      </a:pPr>
                      <a:r>
                        <a:rPr lang="en-US" altLang="en-US" sz="1100" b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DM8F52</a:t>
                      </a:r>
                      <a:endParaRPr lang="en-US" altLang="en-US" sz="1100" b="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2700" marR="12700" marT="12700" anchor="ctr"/>
                </a:tc>
                <a:tc>
                  <a:txBody>
                    <a:bodyPr/>
                    <a:lstStyle/>
                    <a:p>
                      <a:pPr indent="0" algn="r">
                        <a:buNone/>
                      </a:pPr>
                      <a:r>
                        <a:rPr lang="en-US" altLang="en-US" sz="1100" b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8</a:t>
                      </a:r>
                      <a:endParaRPr lang="en-US" altLang="en-US" sz="1100" b="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2700" marR="12700" marT="12700"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100" b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FLASH</a:t>
                      </a:r>
                    </a:p>
                    <a:p>
                      <a:pPr indent="0" algn="r">
                        <a:buNone/>
                      </a:pPr>
                      <a:endParaRPr lang="en-US" altLang="en-US" sz="1100" b="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2700" marR="12700" marT="12700" anchor="ctr"/>
                </a:tc>
                <a:tc>
                  <a:txBody>
                    <a:bodyPr/>
                    <a:lstStyle/>
                    <a:p>
                      <a:pPr indent="0" algn="r">
                        <a:buNone/>
                      </a:pPr>
                      <a:r>
                        <a:rPr lang="en-US" altLang="en-US" sz="1100" b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16K</a:t>
                      </a:r>
                      <a:endParaRPr lang="en-US" altLang="en-US" sz="1100" b="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2700" marR="12700" marT="12700" anchor="ctr"/>
                </a:tc>
                <a:tc>
                  <a:txBody>
                    <a:bodyPr/>
                    <a:lstStyle/>
                    <a:p>
                      <a:pPr indent="0" algn="r">
                        <a:buNone/>
                      </a:pPr>
                      <a:r>
                        <a:rPr lang="en-US" altLang="en-US" sz="1100" b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256</a:t>
                      </a:r>
                      <a:endParaRPr lang="en-US" altLang="en-US" sz="1100" b="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2700" marR="12700" marT="12700" anchor="ctr"/>
                </a:tc>
                <a:tc>
                  <a:txBody>
                    <a:bodyPr/>
                    <a:lstStyle/>
                    <a:p>
                      <a:pPr indent="0" algn="r">
                        <a:buNone/>
                      </a:pPr>
                      <a:endParaRPr lang="en-US" altLang="en-US" sz="1100" b="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2700" marR="12700" marT="12700" anchor="ctr"/>
                </a:tc>
                <a:tc>
                  <a:txBody>
                    <a:bodyPr/>
                    <a:lstStyle/>
                    <a:p>
                      <a:pPr indent="0" algn="r">
                        <a:buNone/>
                      </a:pPr>
                      <a:r>
                        <a:rPr lang="en-US" altLang="en-US" sz="1100" b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46</a:t>
                      </a:r>
                      <a:endParaRPr lang="en-US" altLang="en-US" sz="1100" b="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2700" marR="12700" marT="12700"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b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16bit*2</a:t>
                      </a:r>
                      <a:endParaRPr lang="en-US" altLang="en-US" sz="1100" b="0" dirty="0" smtClean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  <a:p>
                      <a:pPr indent="0" algn="r">
                        <a:buNone/>
                      </a:pPr>
                      <a:endParaRPr lang="en-US" altLang="en-US" sz="1100" b="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2700" marR="12700" marT="12700"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b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16bit*2</a:t>
                      </a:r>
                      <a:endParaRPr lang="en-US" altLang="en-US" sz="1100" b="0" dirty="0" smtClean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  <a:p>
                      <a:pPr indent="0" algn="r">
                        <a:buNone/>
                      </a:pPr>
                      <a:endParaRPr lang="en-US" altLang="en-US" sz="1100" b="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2700" marR="12700" marT="12700" anchor="ctr"/>
                </a:tc>
                <a:tc>
                  <a:txBody>
                    <a:bodyPr/>
                    <a:lstStyle/>
                    <a:p>
                      <a:pPr indent="0" algn="r">
                        <a:buNone/>
                      </a:pPr>
                      <a:r>
                        <a:rPr lang="en-US" altLang="en-US" sz="1100" b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1</a:t>
                      </a:r>
                      <a:endParaRPr lang="en-US" altLang="en-US" sz="1100" b="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2700" marR="12700" marT="12700" anchor="ctr"/>
                </a:tc>
                <a:tc>
                  <a:txBody>
                    <a:bodyPr/>
                    <a:lstStyle/>
                    <a:p>
                      <a:pPr indent="0" algn="r">
                        <a:buNone/>
                      </a:pPr>
                      <a:endParaRPr lang="en-US" altLang="en-US" sz="1100" b="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2700" marR="12700" marT="12700" anchor="ctr"/>
                </a:tc>
                <a:tc>
                  <a:txBody>
                    <a:bodyPr/>
                    <a:lstStyle/>
                    <a:p>
                      <a:pPr indent="0" algn="r">
                        <a:buNone/>
                      </a:pPr>
                      <a:endParaRPr lang="en-US" altLang="en-US" sz="1100" b="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2700" marR="12700" marT="12700" anchor="ctr"/>
                </a:tc>
                <a:tc>
                  <a:txBody>
                    <a:bodyPr/>
                    <a:lstStyle/>
                    <a:p>
                      <a:pPr indent="0" algn="r">
                        <a:buNone/>
                      </a:pPr>
                      <a:r>
                        <a:rPr lang="en-US" altLang="zh-CN" sz="1100" b="0" dirty="0" smtClean="0">
                          <a:solidFill>
                            <a:srgbClr val="000000"/>
                          </a:solidFill>
                          <a:latin typeface="+mn-lt"/>
                          <a:cs typeface="Arial" panose="020B0604020202020204" pitchFamily="34" charset="0"/>
                        </a:rPr>
                        <a:t>10 </a:t>
                      </a:r>
                      <a:r>
                        <a:rPr lang="zh-CN" altLang="en-US" sz="1100" b="0" dirty="0" smtClean="0">
                          <a:solidFill>
                            <a:srgbClr val="000000"/>
                          </a:solidFill>
                          <a:latin typeface="+mn-lt"/>
                          <a:cs typeface="Arial" panose="020B0604020202020204" pitchFamily="34" charset="0"/>
                        </a:rPr>
                        <a:t>路 </a:t>
                      </a:r>
                      <a:r>
                        <a:rPr lang="en-US" altLang="zh-CN" sz="1100" b="0" dirty="0" smtClean="0">
                          <a:solidFill>
                            <a:srgbClr val="000000"/>
                          </a:solidFill>
                          <a:latin typeface="+mn-lt"/>
                          <a:cs typeface="Arial" panose="020B0604020202020204" pitchFamily="34" charset="0"/>
                        </a:rPr>
                        <a:t>10 </a:t>
                      </a:r>
                      <a:r>
                        <a:rPr lang="zh-CN" altLang="en-US" sz="1100" b="0" dirty="0" smtClean="0">
                          <a:solidFill>
                            <a:srgbClr val="000000"/>
                          </a:solidFill>
                          <a:latin typeface="+mn-lt"/>
                          <a:cs typeface="Arial" panose="020B0604020202020204" pitchFamily="34" charset="0"/>
                        </a:rPr>
                        <a:t>位 </a:t>
                      </a:r>
                      <a:r>
                        <a:rPr lang="en-US" altLang="en-US" sz="1100" b="0" dirty="0" smtClean="0">
                          <a:solidFill>
                            <a:srgbClr val="000000"/>
                          </a:solidFill>
                          <a:latin typeface="+mn-lt"/>
                          <a:cs typeface="Arial" panose="020B0604020202020204" pitchFamily="34" charset="0"/>
                        </a:rPr>
                        <a:t>ADC</a:t>
                      </a:r>
                      <a:endParaRPr lang="en-US" altLang="en-US" sz="1100" b="0" dirty="0">
                        <a:solidFill>
                          <a:srgbClr val="000000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12700" marR="12700" marT="12700" anchor="ctr"/>
                </a:tc>
                <a:tc>
                  <a:txBody>
                    <a:bodyPr/>
                    <a:lstStyle/>
                    <a:p>
                      <a:pPr indent="0" algn="r">
                        <a:buNone/>
                      </a:pPr>
                      <a:endParaRPr lang="en-US" altLang="zh-CN" sz="1100" b="0" dirty="0"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2700" marR="12700" marT="12700" anchor="ctr"/>
                </a:tc>
                <a:tc>
                  <a:txBody>
                    <a:bodyPr/>
                    <a:lstStyle/>
                    <a:p>
                      <a:pPr indent="0" algn="r">
                        <a:buNone/>
                      </a:pPr>
                      <a:r>
                        <a:rPr lang="zh-CN" altLang="en-US" sz="1100" b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内置 </a:t>
                      </a:r>
                      <a:r>
                        <a:rPr lang="en-US" altLang="zh-CN" sz="1100" b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4</a:t>
                      </a:r>
                      <a:r>
                        <a:rPr lang="en-US" altLang="en-US" sz="1100" b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MHz </a:t>
                      </a:r>
                      <a:r>
                        <a:rPr lang="zh-CN" altLang="en-US" sz="1100" b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振荡器</a:t>
                      </a:r>
                      <a:endParaRPr lang="en-US" altLang="en-US" sz="1100" b="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2700" marR="12700" marT="12700"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100" b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2.4-5.5</a:t>
                      </a:r>
                    </a:p>
                    <a:p>
                      <a:pPr indent="0" algn="r">
                        <a:buNone/>
                      </a:pPr>
                      <a:endParaRPr lang="en-US" altLang="en-US" sz="1100" b="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2700" marR="12700" marT="12700" anchor="ctr"/>
                </a:tc>
                <a:tc>
                  <a:txBody>
                    <a:bodyPr/>
                    <a:lstStyle/>
                    <a:p>
                      <a:pPr indent="0" algn="r">
                        <a:buNone/>
                      </a:pPr>
                      <a:r>
                        <a:rPr lang="en-US" altLang="zh-CN" sz="1100" b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LQFP48-7x7</a:t>
                      </a:r>
                      <a:endParaRPr lang="zh-CN" altLang="en-US" sz="1100" b="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2700" marR="12700" marT="12700" anchor="ctr"/>
                </a:tc>
              </a:tr>
            </a:tbl>
          </a:graphicData>
        </a:graphic>
      </p:graphicFrame>
      <p:sp>
        <p:nvSpPr>
          <p:cNvPr id="10" name="文本框 4"/>
          <p:cNvSpPr txBox="1"/>
          <p:nvPr/>
        </p:nvSpPr>
        <p:spPr>
          <a:xfrm>
            <a:off x="687119" y="4771292"/>
            <a:ext cx="25894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fontAlgn="auto">
              <a:buClr>
                <a:srgbClr val="C00000"/>
              </a:buClr>
              <a:buFont typeface="Wingdings" panose="05000000000000000000" charset="0"/>
              <a:buChar char="u"/>
            </a:pPr>
            <a:r>
              <a:rPr lang="zh-CN" alt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汉</a:t>
            </a:r>
            <a:r>
              <a:rPr lang="zh-CN" alt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威半导体</a:t>
            </a:r>
            <a:r>
              <a:rPr lang="en-US" altLang="zh-CN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MCU</a:t>
            </a:r>
            <a:endParaRPr lang="en-US" altLang="zh-CN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/>
          <p:nvPr>
            <p:custDataLst>
              <p:tags r:id="rId1"/>
            </p:custDataLst>
          </p:nvPr>
        </p:nvGraphicFramePr>
        <p:xfrm>
          <a:off x="326977" y="1423474"/>
          <a:ext cx="11708765" cy="13296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165"/>
                <a:gridCol w="333870"/>
                <a:gridCol w="500937"/>
                <a:gridCol w="440189"/>
                <a:gridCol w="558360"/>
                <a:gridCol w="456508"/>
                <a:gridCol w="600710"/>
                <a:gridCol w="477964"/>
                <a:gridCol w="453048"/>
                <a:gridCol w="279482"/>
                <a:gridCol w="253575"/>
                <a:gridCol w="680085"/>
                <a:gridCol w="581386"/>
                <a:gridCol w="426152"/>
                <a:gridCol w="637442"/>
                <a:gridCol w="591820"/>
                <a:gridCol w="606208"/>
                <a:gridCol w="1148634"/>
                <a:gridCol w="680637"/>
                <a:gridCol w="609600"/>
                <a:gridCol w="579993"/>
              </a:tblGrid>
              <a:tr h="285115">
                <a:tc row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zh-CN" sz="1100" b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型号</a:t>
                      </a:r>
                    </a:p>
                  </a:txBody>
                  <a:tcPr marL="12700" marR="12700" marT="12700" anchor="ctr"/>
                </a:tc>
                <a:tc row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zh-CN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CPU</a:t>
                      </a:r>
                    </a:p>
                  </a:txBody>
                  <a:tcPr marL="12700" marR="12700" marT="12700" anchor="ctr"/>
                </a:tc>
                <a:tc row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zh-CN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存储种类</a:t>
                      </a:r>
                    </a:p>
                  </a:txBody>
                  <a:tcPr marL="12700" marR="12700" marT="12700" anchor="ctr"/>
                </a:tc>
                <a:tc row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zh-CN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存储大小</a:t>
                      </a:r>
                    </a:p>
                  </a:txBody>
                  <a:tcPr marL="12700" marR="12700" marT="12700" anchor="ctr"/>
                </a:tc>
                <a:tc row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SRAM</a:t>
                      </a:r>
                    </a:p>
                  </a:txBody>
                  <a:tcPr marL="12700" marR="12700" marT="12700" anchor="ctr"/>
                </a:tc>
                <a:tc row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GPIO</a:t>
                      </a:r>
                    </a:p>
                  </a:txBody>
                  <a:tcPr marL="12700" marR="12700" marT="12700" anchor="ctr"/>
                </a:tc>
                <a:tc row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TIMER</a:t>
                      </a:r>
                    </a:p>
                  </a:txBody>
                  <a:tcPr marL="12700" marR="12700" marT="12700" anchor="ctr"/>
                </a:tc>
                <a:tc row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PWM</a:t>
                      </a:r>
                    </a:p>
                  </a:txBody>
                  <a:tcPr marL="12700" marR="12700" marT="12700" anchor="ctr"/>
                </a:tc>
                <a:tc row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UART</a:t>
                      </a:r>
                    </a:p>
                  </a:txBody>
                  <a:tcPr marL="12700" marR="12700" marT="12700" anchor="ctr"/>
                </a:tc>
                <a:tc row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I2C</a:t>
                      </a:r>
                    </a:p>
                  </a:txBody>
                  <a:tcPr marL="12700" marR="12700" marT="12700" anchor="ctr"/>
                </a:tc>
                <a:tc row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en-US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SPI</a:t>
                      </a:r>
                    </a:p>
                  </a:txBody>
                  <a:tcPr marL="12700" marR="12700" marT="12700" anchor="ctr"/>
                </a:tc>
                <a:tc row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12</a:t>
                      </a:r>
                      <a:r>
                        <a:rPr lang="zh-CN" altLang="en-US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位</a:t>
                      </a:r>
                      <a:r>
                        <a:rPr lang="en-US" altLang="zh-CN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 ADC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2700" marR="12700" marT="12700" anchor="ctr"/>
                </a:tc>
                <a:tc row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OPA/CMP/DAC</a:t>
                      </a:r>
                    </a:p>
                  </a:txBody>
                  <a:tcPr marL="12700" marR="12700" marT="12700" anchor="ctr"/>
                </a:tc>
                <a:tc row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MAX FREQ</a:t>
                      </a:r>
                    </a:p>
                  </a:txBody>
                  <a:tcPr marL="12700" marR="12700" marT="12700" anchor="ctr"/>
                </a:tc>
                <a:tc row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MCU Voltage</a:t>
                      </a:r>
                    </a:p>
                  </a:txBody>
                  <a:tcPr marL="12700" marR="12700" marT="12700" anchor="ctr"/>
                </a:tc>
                <a:tc gridSpan="5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2.4G</a:t>
                      </a:r>
                    </a:p>
                  </a:txBody>
                  <a:tcPr marL="12700" marR="12700" marT="12700" anchor="ctr"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marL="12700" marR="12700" marT="12700" anchor="ctr"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marL="12700" marR="12700" marT="12700" anchor="ctr"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marL="12700" marR="12700" marT="12700" anchor="ctr"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marL="12700" marR="12700" marT="12700" anchor="ctr"/>
                </a:tc>
                <a:tc row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zh-CN" sz="1100" b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封装</a:t>
                      </a:r>
                    </a:p>
                  </a:txBody>
                  <a:tcPr marL="12700" marR="12700" marT="12700" anchor="ctr"/>
                </a:tc>
              </a:tr>
              <a:tr h="285115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12700" marR="12700" marT="12700" anchor="ctr"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12700" marR="12700" marT="12700" anchor="ctr"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12700" marR="12700" marT="12700" anchor="ctr"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12700" marR="12700" marT="12700" anchor="ctr"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12700" marR="12700" marT="12700" anchor="ctr"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12700" marR="12700" marT="12700" anchor="ctr"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12700" marR="12700" marT="12700" anchor="ctr"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12700" marR="12700" marT="12700" anchor="ctr"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12700" marR="12700" marT="12700" anchor="ctr"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12700" marR="12700" marT="12700" anchor="ctr"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12700" marR="12700" marT="12700" anchor="ctr"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12700" marR="12700" marT="12700" anchor="ctr"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12700" marR="12700" marT="12700" anchor="ctr"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12700" marR="12700" marT="12700" anchor="ctr"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12700" marR="12700" marT="12700" anchor="ctr"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调制方式</a:t>
                      </a:r>
                    </a:p>
                  </a:txBody>
                  <a:tcPr marL="12700" marR="12700" marT="1270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通讯频段</a:t>
                      </a:r>
                    </a:p>
                  </a:txBody>
                  <a:tcPr marL="12700" marR="12700" marT="1270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数据传输</a:t>
                      </a:r>
                    </a:p>
                  </a:txBody>
                  <a:tcPr marL="12700" marR="12700" marT="1270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工作电流</a:t>
                      </a:r>
                    </a:p>
                  </a:txBody>
                  <a:tcPr marL="12700" marR="12700" marT="1270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1100" b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工作电压</a:t>
                      </a:r>
                    </a:p>
                  </a:txBody>
                  <a:tcPr marL="12700" marR="12700" marT="1270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12700" marR="12700" marT="12700" anchor="ctr"/>
                </a:tc>
              </a:tr>
              <a:tr h="332740">
                <a:tc>
                  <a:txBody>
                    <a:bodyPr/>
                    <a:lstStyle/>
                    <a:p>
                      <a:pPr indent="0" algn="r">
                        <a:buNone/>
                      </a:pPr>
                      <a:r>
                        <a:rPr lang="en-US" sz="1100" b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DM8P3006</a:t>
                      </a:r>
                      <a:endParaRPr lang="en-US" altLang="en-US" sz="1100" b="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2700" marR="12700" marT="12700" anchor="ctr"/>
                </a:tc>
                <a:tc>
                  <a:txBody>
                    <a:bodyPr/>
                    <a:lstStyle/>
                    <a:p>
                      <a:pPr indent="0" algn="r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8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2700" marR="12700" marT="12700" anchor="ctr"/>
                </a:tc>
                <a:tc>
                  <a:txBody>
                    <a:bodyPr/>
                    <a:lstStyle/>
                    <a:p>
                      <a:pPr indent="0" algn="r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OTP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2700" marR="12700" marT="12700" anchor="ctr"/>
                </a:tc>
                <a:tc>
                  <a:txBody>
                    <a:bodyPr/>
                    <a:lstStyle/>
                    <a:p>
                      <a:pPr indent="0" algn="r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2K*14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2700" marR="12700" marT="12700" anchor="ctr"/>
                </a:tc>
                <a:tc>
                  <a:txBody>
                    <a:bodyPr/>
                    <a:lstStyle/>
                    <a:p>
                      <a:pPr indent="0" algn="r">
                        <a:buNone/>
                      </a:pPr>
                      <a:r>
                        <a:rPr lang="en-US" altLang="en-US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128</a:t>
                      </a:r>
                    </a:p>
                  </a:txBody>
                  <a:tcPr marL="12700" marR="12700" marT="12700" anchor="ctr"/>
                </a:tc>
                <a:tc>
                  <a:txBody>
                    <a:bodyPr/>
                    <a:lstStyle/>
                    <a:p>
                      <a:pPr indent="0" algn="r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10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2700" marR="12700" marT="12700" anchor="ctr"/>
                </a:tc>
                <a:tc>
                  <a:txBody>
                    <a:bodyPr/>
                    <a:lstStyle/>
                    <a:p>
                      <a:pPr indent="0" algn="r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8bit*1</a:t>
                      </a:r>
                    </a:p>
                    <a:p>
                      <a:pPr indent="0" algn="r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10bit*3 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2700" marR="12700" marT="12700" anchor="ctr"/>
                </a:tc>
                <a:tc>
                  <a:txBody>
                    <a:bodyPr/>
                    <a:lstStyle/>
                    <a:p>
                      <a:pPr indent="0" algn="r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10bit*2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2700" marR="12700" marT="12700" anchor="ctr"/>
                </a:tc>
                <a:tc>
                  <a:txBody>
                    <a:bodyPr/>
                    <a:lstStyle/>
                    <a:p>
                      <a:pPr indent="0" algn="r">
                        <a:buNone/>
                      </a:pPr>
                      <a:endParaRPr lang="zh-CN" altLang="en-US" b="0"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2700" marR="12700" marT="12700" anchor="ctr"/>
                </a:tc>
                <a:tc>
                  <a:txBody>
                    <a:bodyPr/>
                    <a:lstStyle/>
                    <a:p>
                      <a:pPr indent="0" algn="r">
                        <a:buNone/>
                      </a:pPr>
                      <a:endParaRPr lang="zh-CN" altLang="en-US" b="0"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2700" marR="12700" marT="12700" anchor="ctr"/>
                </a:tc>
                <a:tc>
                  <a:txBody>
                    <a:bodyPr/>
                    <a:lstStyle/>
                    <a:p>
                      <a:pPr indent="0" algn="r">
                        <a:buNone/>
                      </a:pPr>
                      <a:endParaRPr lang="zh-CN" altLang="en-US" b="0"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2700" marR="12700" marT="12700" anchor="ctr"/>
                </a:tc>
                <a:tc>
                  <a:txBody>
                    <a:bodyPr/>
                    <a:lstStyle/>
                    <a:p>
                      <a:pPr indent="0" algn="r">
                        <a:buNone/>
                      </a:pPr>
                      <a:r>
                        <a:rPr lang="en-US" altLang="zh-CN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(</a:t>
                      </a:r>
                      <a:r>
                        <a:rPr lang="zh-CN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altLang="zh-CN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1</a:t>
                      </a:r>
                      <a:r>
                        <a:rPr lang="zh-CN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+</a:t>
                      </a:r>
                      <a:r>
                        <a:rPr lang="en-US" altLang="zh-CN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1)</a:t>
                      </a:r>
                      <a:r>
                        <a:rPr lang="zh-CN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ch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anchor="ctr"/>
                </a:tc>
                <a:tc>
                  <a:txBody>
                    <a:bodyPr/>
                    <a:lstStyle/>
                    <a:p>
                      <a:pPr indent="0" algn="r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1 CMP 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2700" marR="12700" marT="12700" anchor="ctr"/>
                </a:tc>
                <a:tc>
                  <a:txBody>
                    <a:bodyPr/>
                    <a:lstStyle/>
                    <a:p>
                      <a:pPr indent="0" algn="r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8M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2700" marR="12700" marT="12700" anchor="ctr"/>
                </a:tc>
                <a:tc>
                  <a:txBody>
                    <a:bodyPr/>
                    <a:lstStyle/>
                    <a:p>
                      <a:pPr indent="0" algn="r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2.0~5.5 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2700" marR="12700" marT="12700" anchor="ctr"/>
                </a:tc>
                <a:tc rowSpan="2">
                  <a:txBody>
                    <a:bodyPr/>
                    <a:lstStyle/>
                    <a:p>
                      <a:pPr indent="0" algn="r">
                        <a:buNone/>
                      </a:pPr>
                      <a:r>
                        <a:rPr lang="en-US" altLang="zh-CN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GFSK</a:t>
                      </a:r>
                    </a:p>
                    <a:p>
                      <a:pPr indent="0" algn="r">
                        <a:buNone/>
                      </a:pPr>
                      <a:endParaRPr lang="en-US" altLang="zh-CN" sz="11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2700" marR="12700" marT="12700" anchor="ctr"/>
                </a:tc>
                <a:tc rowSpan="2">
                  <a:txBody>
                    <a:bodyPr/>
                    <a:lstStyle/>
                    <a:p>
                      <a:pPr indent="0" algn="r">
                        <a:buNone/>
                      </a:pPr>
                      <a:r>
                        <a:rPr lang="zh-CN" altLang="en-US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2.400G~</a:t>
                      </a:r>
                    </a:p>
                    <a:p>
                      <a:pPr indent="0" algn="r">
                        <a:buNone/>
                      </a:pPr>
                      <a:r>
                        <a:rPr lang="zh-CN" altLang="en-US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2.483G</a:t>
                      </a:r>
                    </a:p>
                  </a:txBody>
                  <a:tcPr marL="12700" marR="12700" marT="12700" anchor="ctr"/>
                </a:tc>
                <a:tc rowSpan="2">
                  <a:txBody>
                    <a:bodyPr/>
                    <a:lstStyle/>
                    <a:p>
                      <a:pPr indent="0" algn="r">
                        <a:buNone/>
                      </a:pPr>
                      <a:r>
                        <a:rPr lang="zh-CN" altLang="en-US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接收-86dBm</a:t>
                      </a:r>
                      <a:r>
                        <a:rPr lang="en-US" altLang="zh-CN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@1M</a:t>
                      </a:r>
                      <a:endParaRPr lang="zh-CN" altLang="en-US" sz="11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  <a:p>
                      <a:pPr indent="0" algn="r">
                        <a:buNone/>
                      </a:pPr>
                      <a:r>
                        <a:rPr lang="zh-CN" altLang="en-US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输出8dBm</a:t>
                      </a:r>
                      <a:r>
                        <a:rPr lang="en-US" altLang="zh-CN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@1M</a:t>
                      </a:r>
                    </a:p>
                  </a:txBody>
                  <a:tcPr marL="12700" marR="12700" marT="12700" anchor="ctr"/>
                </a:tc>
                <a:tc rowSpan="2">
                  <a:txBody>
                    <a:bodyPr/>
                    <a:lstStyle/>
                    <a:p>
                      <a:pPr indent="0" algn="r">
                        <a:buNone/>
                      </a:pPr>
                      <a:r>
                        <a:rPr lang="zh-CN" altLang="en-US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发射</a:t>
                      </a:r>
                      <a:r>
                        <a:rPr lang="en-US" altLang="zh-CN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16mA</a:t>
                      </a:r>
                    </a:p>
                    <a:p>
                      <a:pPr indent="0" algn="r">
                        <a:buNone/>
                      </a:pPr>
                      <a:r>
                        <a:rPr lang="zh-CN" altLang="en-US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接收</a:t>
                      </a:r>
                      <a:r>
                        <a:rPr lang="en-US" altLang="zh-CN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14mA</a:t>
                      </a:r>
                    </a:p>
                    <a:p>
                      <a:pPr indent="0" algn="r">
                        <a:buNone/>
                      </a:pPr>
                      <a:r>
                        <a:rPr lang="zh-CN" altLang="en-US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休眠</a:t>
                      </a:r>
                      <a:r>
                        <a:rPr lang="en-US" altLang="zh-CN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1.5uA</a:t>
                      </a:r>
                    </a:p>
                  </a:txBody>
                  <a:tcPr marL="12700" marR="12700" marT="12700" anchor="ctr"/>
                </a:tc>
                <a:tc rowSpan="2">
                  <a:txBody>
                    <a:bodyPr/>
                    <a:lstStyle/>
                    <a:p>
                      <a:pPr indent="0" algn="r">
                        <a:buNone/>
                      </a:pPr>
                      <a:r>
                        <a:rPr lang="zh-CN" altLang="en-US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2~3.6</a:t>
                      </a:r>
                    </a:p>
                  </a:txBody>
                  <a:tcPr marL="12700" marR="12700" marT="12700" anchor="ctr"/>
                </a:tc>
                <a:tc>
                  <a:txBody>
                    <a:bodyPr/>
                    <a:lstStyle/>
                    <a:p>
                      <a:pPr indent="0" algn="r">
                        <a:buNone/>
                      </a:pPr>
                      <a:r>
                        <a:rPr lang="zh-CN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SOP16</a:t>
                      </a:r>
                      <a:endParaRPr lang="zh-CN" altLang="en-US" sz="11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2700" marR="12700" marT="12700" anchor="ctr"/>
                </a:tc>
              </a:tr>
              <a:tr h="365760">
                <a:tc>
                  <a:txBody>
                    <a:bodyPr/>
                    <a:lstStyle/>
                    <a:p>
                      <a:pPr indent="0" algn="r">
                        <a:buNone/>
                      </a:pPr>
                      <a:r>
                        <a:rPr lang="en-US" sz="1100" b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DM32F3108</a:t>
                      </a:r>
                      <a:endParaRPr lang="en-US" altLang="en-US" sz="1100" b="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2700" marR="12700" marT="12700" anchor="ctr"/>
                </a:tc>
                <a:tc>
                  <a:txBody>
                    <a:bodyPr/>
                    <a:lstStyle/>
                    <a:p>
                      <a:pPr indent="0" algn="r">
                        <a:buNone/>
                      </a:pPr>
                      <a:r>
                        <a:rPr lang="en-US" altLang="en-US" sz="1100" b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32</a:t>
                      </a:r>
                    </a:p>
                  </a:txBody>
                  <a:tcPr marL="12700" marR="12700" marT="12700" anchor="ctr"/>
                </a:tc>
                <a:tc>
                  <a:txBody>
                    <a:bodyPr/>
                    <a:lstStyle/>
                    <a:p>
                      <a:pPr indent="0" algn="r">
                        <a:buNone/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FLASH</a:t>
                      </a:r>
                      <a:endParaRPr lang="en-US" altLang="en-US" sz="1100" b="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2700" marR="12700" marT="12700" anchor="ctr"/>
                </a:tc>
                <a:tc>
                  <a:txBody>
                    <a:bodyPr/>
                    <a:lstStyle/>
                    <a:p>
                      <a:pPr indent="0" algn="r">
                        <a:buNone/>
                      </a:pPr>
                      <a:r>
                        <a:rPr lang="en-US" sz="1100" b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64K</a:t>
                      </a:r>
                      <a:endParaRPr lang="en-US" altLang="en-US" sz="1100" b="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2700" marR="12700" marT="12700" anchor="ctr"/>
                </a:tc>
                <a:tc>
                  <a:txBody>
                    <a:bodyPr/>
                    <a:lstStyle/>
                    <a:p>
                      <a:pPr indent="0" algn="r">
                        <a:buNone/>
                      </a:pPr>
                      <a:r>
                        <a:rPr lang="en-US" altLang="en-US" sz="1100" b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4K</a:t>
                      </a:r>
                    </a:p>
                  </a:txBody>
                  <a:tcPr marL="12700" marR="12700" marT="12700" anchor="ctr"/>
                </a:tc>
                <a:tc>
                  <a:txBody>
                    <a:bodyPr/>
                    <a:lstStyle/>
                    <a:p>
                      <a:pPr indent="0" algn="r">
                        <a:buNone/>
                      </a:pPr>
                      <a:r>
                        <a:rPr lang="en-US" altLang="en-US" sz="1100" b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16</a:t>
                      </a:r>
                      <a:endParaRPr lang="en-US" altLang="en-US" sz="1100" b="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2700" marR="12700" marT="12700" anchor="ctr"/>
                </a:tc>
                <a:tc>
                  <a:txBody>
                    <a:bodyPr/>
                    <a:lstStyle/>
                    <a:p>
                      <a:pPr indent="0" algn="r">
                        <a:buNone/>
                      </a:pPr>
                      <a:r>
                        <a:rPr lang="en-US" sz="1100" b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16bit*1</a:t>
                      </a:r>
                      <a:endParaRPr lang="en-US" altLang="en-US" sz="1100" b="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2700" marR="12700" marT="12700" anchor="ctr"/>
                </a:tc>
                <a:tc>
                  <a:txBody>
                    <a:bodyPr/>
                    <a:lstStyle/>
                    <a:p>
                      <a:pPr indent="0" algn="r">
                        <a:buNone/>
                      </a:pPr>
                      <a:r>
                        <a:rPr lang="en-US" sz="1100" b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16bit*4</a:t>
                      </a:r>
                      <a:endParaRPr lang="en-US" altLang="en-US" sz="1100" b="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2700" marR="12700" marT="12700" anchor="ctr"/>
                </a:tc>
                <a:tc>
                  <a:txBody>
                    <a:bodyPr/>
                    <a:lstStyle/>
                    <a:p>
                      <a:pPr indent="0" algn="r">
                        <a:buNone/>
                      </a:pPr>
                      <a:r>
                        <a:rPr lang="en-US" sz="1100" b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3</a:t>
                      </a:r>
                      <a:endParaRPr lang="en-US" altLang="en-US" sz="1100" b="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2700" marR="12700" marT="12700" anchor="ctr"/>
                </a:tc>
                <a:tc>
                  <a:txBody>
                    <a:bodyPr/>
                    <a:lstStyle/>
                    <a:p>
                      <a:pPr indent="0" algn="r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1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2700" marR="12700" marT="12700" anchor="ctr"/>
                </a:tc>
                <a:tc>
                  <a:txBody>
                    <a:bodyPr/>
                    <a:lstStyle/>
                    <a:p>
                      <a:pPr indent="0" algn="r">
                        <a:buNone/>
                      </a:pPr>
                      <a:r>
                        <a:rPr lang="en-US" altLang="en-US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12700" marR="12700" marT="12700" anchor="ctr"/>
                </a:tc>
                <a:tc>
                  <a:txBody>
                    <a:bodyPr/>
                    <a:lstStyle/>
                    <a:p>
                      <a:pPr indent="0" algn="r">
                        <a:buNone/>
                      </a:pPr>
                      <a:r>
                        <a:rPr lang="en-US" altLang="zh-CN" sz="1100" b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12bit</a:t>
                      </a:r>
                      <a:r>
                        <a:rPr lang="en-US" altLang="zh-CN" sz="1100" b="0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 SAT</a:t>
                      </a:r>
                      <a:endParaRPr lang="en-US" altLang="en-US" sz="1100" b="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anchor="ctr"/>
                </a:tc>
                <a:tc>
                  <a:txBody>
                    <a:bodyPr/>
                    <a:lstStyle/>
                    <a:p>
                      <a:pPr indent="0" algn="r">
                        <a:buNone/>
                      </a:pPr>
                      <a:endParaRPr lang="en-US" altLang="zh-CN" sz="1100" b="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+mn-ea"/>
                      </a:endParaRPr>
                    </a:p>
                  </a:txBody>
                  <a:tcPr marL="12700" marR="12700" marT="12700" anchor="ctr"/>
                </a:tc>
                <a:tc>
                  <a:txBody>
                    <a:bodyPr/>
                    <a:lstStyle/>
                    <a:p>
                      <a:pPr indent="0" algn="r">
                        <a:buNone/>
                      </a:pPr>
                      <a:r>
                        <a:rPr lang="en-US" sz="1100" b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24M</a:t>
                      </a:r>
                      <a:endParaRPr lang="en-US" altLang="en-US" sz="1100" b="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2700" marR="12700" marT="12700" anchor="ctr"/>
                </a:tc>
                <a:tc>
                  <a:txBody>
                    <a:bodyPr/>
                    <a:lstStyle/>
                    <a:p>
                      <a:pPr indent="0" algn="r">
                        <a:buNone/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1.7~5.5</a:t>
                      </a:r>
                      <a:endParaRPr lang="en-US" altLang="en-US" sz="1100" b="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2700" marR="12700" marT="12700" anchor="ctr"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12700" marR="12700" marT="12700" anchor="ctr"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12700" marR="12700" marT="12700" anchor="ctr"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12700" marR="12700" marT="12700" anchor="ctr"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12700" marR="12700" marT="12700" anchor="ctr"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12700" marR="12700" marT="12700" anchor="ctr"/>
                </a:tc>
                <a:tc>
                  <a:txBody>
                    <a:bodyPr/>
                    <a:lstStyle/>
                    <a:p>
                      <a:pPr indent="0" algn="r">
                        <a:buNone/>
                      </a:pPr>
                      <a:r>
                        <a:rPr lang="zh-CN" sz="1100" b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SSOP24</a:t>
                      </a:r>
                      <a:endParaRPr lang="zh-CN" altLang="en-US" sz="1100" b="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2700" marR="12700" marT="12700" anchor="ctr"/>
                </a:tc>
              </a:tr>
            </a:tbl>
          </a:graphicData>
        </a:graphic>
      </p:graphicFrame>
      <p:sp>
        <p:nvSpPr>
          <p:cNvPr id="3" name="文本框 2"/>
          <p:cNvSpPr txBox="1"/>
          <p:nvPr>
            <p:custDataLst>
              <p:tags r:id="rId2"/>
            </p:custDataLst>
          </p:nvPr>
        </p:nvSpPr>
        <p:spPr>
          <a:xfrm>
            <a:off x="777777" y="874883"/>
            <a:ext cx="37766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fontAlgn="auto">
              <a:buClr>
                <a:srgbClr val="C00000"/>
              </a:buClr>
              <a:buFont typeface="Wingdings" panose="05000000000000000000" charset="0"/>
              <a:buChar char="u"/>
            </a:pPr>
            <a:r>
              <a:rPr lang="zh-CN" alt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汉威</a:t>
            </a:r>
            <a:r>
              <a:rPr lang="zh-CN" alt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半</a:t>
            </a:r>
            <a:r>
              <a:rPr lang="zh-CN" alt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导体集成</a:t>
            </a:r>
            <a:r>
              <a:rPr lang="en-US" altLang="zh-CN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MCU+2.4G</a:t>
            </a:r>
            <a:endParaRPr lang="en-US" altLang="zh-CN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文本框 3"/>
          <p:cNvSpPr txBox="1"/>
          <p:nvPr/>
        </p:nvSpPr>
        <p:spPr>
          <a:xfrm>
            <a:off x="719455" y="203200"/>
            <a:ext cx="56022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solidFill>
                  <a:srgbClr val="C00000"/>
                </a:solidFill>
                <a:latin typeface="Arial" panose="020B0604020202020204" pitchFamily="34" charset="0"/>
              </a:rPr>
              <a:t>深圳芯智源电子有限公司选</a:t>
            </a:r>
            <a:r>
              <a:rPr lang="zh-CN" altLang="en-US" sz="2400" b="1" dirty="0">
                <a:solidFill>
                  <a:srgbClr val="C00000"/>
                </a:solidFill>
                <a:latin typeface="Arial" panose="020B0604020202020204" pitchFamily="34" charset="0"/>
              </a:rPr>
              <a:t>型列表</a:t>
            </a:r>
          </a:p>
        </p:txBody>
      </p:sp>
      <p:sp>
        <p:nvSpPr>
          <p:cNvPr id="6" name="文本框 2"/>
          <p:cNvSpPr txBox="1"/>
          <p:nvPr>
            <p:custDataLst>
              <p:tags r:id="rId3"/>
            </p:custDataLst>
          </p:nvPr>
        </p:nvSpPr>
        <p:spPr>
          <a:xfrm>
            <a:off x="780708" y="2838499"/>
            <a:ext cx="4696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fontAlgn="auto">
              <a:buClr>
                <a:srgbClr val="C00000"/>
              </a:buClr>
              <a:buFont typeface="Wingdings" panose="05000000000000000000" charset="0"/>
              <a:buChar char="u"/>
            </a:pPr>
            <a:r>
              <a:rPr lang="zh-CN" altLang="en-US" sz="2000" b="1" dirty="0" smtClean="0"/>
              <a:t>深迪半导体</a:t>
            </a:r>
            <a:r>
              <a:rPr lang="zh-CN" alt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六轴陀螺仪加速传感器</a:t>
            </a:r>
            <a:endParaRPr lang="en-US" altLang="zh-CN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表格 7"/>
          <p:cNvGraphicFramePr/>
          <p:nvPr>
            <p:custDataLst>
              <p:tags r:id="rId4"/>
            </p:custDataLst>
          </p:nvPr>
        </p:nvGraphicFramePr>
        <p:xfrm>
          <a:off x="365075" y="3255204"/>
          <a:ext cx="8163463" cy="9944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6093"/>
                <a:gridCol w="1575202"/>
                <a:gridCol w="1247856"/>
                <a:gridCol w="887365"/>
                <a:gridCol w="1271453"/>
                <a:gridCol w="1325494"/>
              </a:tblGrid>
              <a:tr h="57023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zh-CN" sz="1100" b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型号</a:t>
                      </a:r>
                    </a:p>
                  </a:txBody>
                  <a:tcPr marL="12700" marR="12700" marT="12700" anchor="ctr"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1100" b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量程</a:t>
                      </a:r>
                      <a:endParaRPr lang="zh-CN" altLang="zh-CN" sz="1100" b="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2700" marR="12700" marT="12700" anchor="ctr"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1100" b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灵敏度</a:t>
                      </a:r>
                      <a:endParaRPr lang="zh-CN" altLang="zh-CN" sz="1100" b="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anchor="ctr"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1100" b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加速度量程</a:t>
                      </a:r>
                      <a:endParaRPr lang="en-US" altLang="zh-CN" sz="1100" b="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2700" marR="12700" marT="12700" anchor="ctr"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12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加速度计灵敏度</a:t>
                      </a:r>
                      <a:endParaRPr lang="en-US" altLang="zh-CN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2700" marR="12700" marT="12700" anchor="ctr"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zh-CN" sz="1100" b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封装</a:t>
                      </a:r>
                    </a:p>
                  </a:txBody>
                  <a:tcPr marL="12700" marR="12700" marT="12700" anchor="ctr"/>
                </a:tc>
              </a:tr>
              <a:tr h="332740">
                <a:tc>
                  <a:txBody>
                    <a:bodyPr/>
                    <a:lstStyle/>
                    <a:p>
                      <a:pPr indent="0" algn="r">
                        <a:buNone/>
                      </a:pPr>
                      <a:r>
                        <a:rPr lang="en-US" sz="1100" b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SH3001</a:t>
                      </a:r>
                      <a:endParaRPr lang="en-US" altLang="en-US" sz="1100" b="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2700" marR="12700" marT="12700" anchor="ctr"/>
                </a:tc>
                <a:tc>
                  <a:txBody>
                    <a:bodyPr/>
                    <a:lstStyle/>
                    <a:p>
                      <a:pPr indent="0" algn="r">
                        <a:buNone/>
                      </a:pPr>
                      <a:r>
                        <a:rPr lang="en-US" altLang="zh-CN" sz="10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±125</a:t>
                      </a:r>
                      <a:r>
                        <a:rPr lang="zh-CN" altLang="en-US" sz="10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， </a:t>
                      </a:r>
                      <a:r>
                        <a:rPr lang="en-US" altLang="zh-CN" sz="10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±250</a:t>
                      </a:r>
                      <a:r>
                        <a:rPr lang="zh-CN" altLang="en-US" sz="10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，</a:t>
                      </a:r>
                      <a:r>
                        <a:rPr lang="en-US" altLang="zh-CN" sz="10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±500</a:t>
                      </a:r>
                      <a:r>
                        <a:rPr lang="zh-CN" altLang="en-US" sz="10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，</a:t>
                      </a:r>
                      <a:r>
                        <a:rPr lang="en-US" altLang="zh-CN" sz="10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±1000</a:t>
                      </a:r>
                      <a:r>
                        <a:rPr lang="zh-CN" altLang="en-US" sz="10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，</a:t>
                      </a:r>
                      <a:r>
                        <a:rPr lang="en-US" altLang="zh-CN" sz="10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±2000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2700" marR="12700" marT="12700" anchor="ctr"/>
                </a:tc>
                <a:tc>
                  <a:txBody>
                    <a:bodyPr/>
                    <a:lstStyle/>
                    <a:p>
                      <a:pPr indent="0" algn="r">
                        <a:buNone/>
                      </a:pPr>
                      <a:r>
                        <a:rPr lang="en-US" altLang="zh-CN" sz="11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262</a:t>
                      </a:r>
                      <a:r>
                        <a:rPr lang="zh-CN" altLang="en-US" sz="11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，</a:t>
                      </a:r>
                      <a:r>
                        <a:rPr lang="en-US" altLang="zh-CN" sz="11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131</a:t>
                      </a:r>
                      <a:r>
                        <a:rPr lang="zh-CN" altLang="en-US" sz="11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，</a:t>
                      </a:r>
                      <a:r>
                        <a:rPr lang="en-US" altLang="zh-CN" sz="11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65.5</a:t>
                      </a:r>
                      <a:r>
                        <a:rPr lang="zh-CN" altLang="en-US" sz="11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，</a:t>
                      </a:r>
                      <a:r>
                        <a:rPr lang="en-US" altLang="zh-CN" sz="11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32.8</a:t>
                      </a:r>
                      <a:r>
                        <a:rPr lang="zh-CN" altLang="en-US" sz="11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，</a:t>
                      </a:r>
                      <a:r>
                        <a:rPr lang="en-US" altLang="zh-CN" sz="11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16.4</a:t>
                      </a:r>
                      <a:endParaRPr lang="en-US" altLang="en-US" sz="1100" b="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2700" marR="12700" marT="12700" anchor="ctr"/>
                </a:tc>
                <a:tc>
                  <a:txBody>
                    <a:bodyPr/>
                    <a:lstStyle/>
                    <a:p>
                      <a:pPr indent="0" algn="r">
                        <a:buNone/>
                      </a:pPr>
                      <a:r>
                        <a:rPr lang="en-US" altLang="zh-CN" sz="12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±2</a:t>
                      </a:r>
                      <a:r>
                        <a:rPr lang="zh-CN" altLang="en-US" sz="12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，</a:t>
                      </a:r>
                      <a:r>
                        <a:rPr lang="en-US" altLang="zh-CN" sz="12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±4</a:t>
                      </a:r>
                      <a:r>
                        <a:rPr lang="zh-CN" altLang="en-US" sz="12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， </a:t>
                      </a:r>
                      <a:r>
                        <a:rPr lang="en-US" altLang="zh-CN" sz="12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±8</a:t>
                      </a:r>
                      <a:r>
                        <a:rPr lang="zh-CN" altLang="en-US" sz="12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， </a:t>
                      </a:r>
                      <a:r>
                        <a:rPr lang="en-US" altLang="zh-CN" sz="12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±16</a:t>
                      </a:r>
                      <a:endParaRPr lang="en-US" altLang="en-US" sz="1200" b="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2700" marR="12700" marT="12700" anchor="ctr"/>
                </a:tc>
                <a:tc>
                  <a:txBody>
                    <a:bodyPr/>
                    <a:lstStyle/>
                    <a:p>
                      <a:pPr indent="0" algn="r">
                        <a:buNone/>
                      </a:pPr>
                      <a:r>
                        <a:rPr lang="en-US" altLang="zh-CN" sz="12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16384</a:t>
                      </a:r>
                      <a:r>
                        <a:rPr lang="zh-CN" altLang="en-US" sz="12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，</a:t>
                      </a:r>
                      <a:r>
                        <a:rPr lang="en-US" altLang="zh-CN" sz="12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8192</a:t>
                      </a:r>
                      <a:r>
                        <a:rPr lang="zh-CN" altLang="en-US" sz="12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，</a:t>
                      </a:r>
                      <a:r>
                        <a:rPr lang="en-US" altLang="zh-CN" sz="12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4096</a:t>
                      </a:r>
                      <a:r>
                        <a:rPr lang="zh-CN" altLang="en-US" sz="12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，</a:t>
                      </a:r>
                      <a:r>
                        <a:rPr lang="en-US" altLang="zh-CN" sz="12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2048</a:t>
                      </a:r>
                      <a:endParaRPr lang="en-US" altLang="en-US" sz="1200" b="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2700" marR="12700" marT="12700" anchor="ctr"/>
                </a:tc>
                <a:tc>
                  <a:txBody>
                    <a:bodyPr/>
                    <a:lstStyle/>
                    <a:p>
                      <a:pPr indent="0" algn="r">
                        <a:buNone/>
                      </a:pPr>
                      <a:r>
                        <a:rPr lang="en-US" altLang="zh-CN" sz="1100" b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LGA14</a:t>
                      </a:r>
                    </a:p>
                    <a:p>
                      <a:pPr indent="0" algn="r">
                        <a:buNone/>
                      </a:pPr>
                      <a:r>
                        <a:rPr lang="en-US" altLang="zh-CN" sz="12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2.5*3.0*0.9mm³</a:t>
                      </a:r>
                      <a:endParaRPr lang="zh-CN" altLang="en-US" sz="1200" b="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2700" marR="12700" marT="12700" anchor="ctr"/>
                </a:tc>
              </a:tr>
            </a:tbl>
          </a:graphicData>
        </a:graphic>
      </p:graphicFrame>
      <p:sp>
        <p:nvSpPr>
          <p:cNvPr id="7" name="文本框 4"/>
          <p:cNvSpPr txBox="1"/>
          <p:nvPr/>
        </p:nvSpPr>
        <p:spPr>
          <a:xfrm>
            <a:off x="804349" y="4404946"/>
            <a:ext cx="25894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fontAlgn="auto">
              <a:buClr>
                <a:srgbClr val="C00000"/>
              </a:buClr>
              <a:buFont typeface="Wingdings" panose="05000000000000000000" charset="0"/>
              <a:buChar char="u"/>
            </a:pPr>
            <a:r>
              <a:rPr lang="zh-CN" alt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恒烁半导体</a:t>
            </a:r>
            <a:r>
              <a:rPr lang="en-US" altLang="zh-CN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MCU</a:t>
            </a:r>
            <a:endParaRPr lang="en-US" altLang="zh-CN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表格 8"/>
          <p:cNvGraphicFramePr/>
          <p:nvPr>
            <p:custDataLst>
              <p:tags r:id="rId5"/>
            </p:custDataLst>
          </p:nvPr>
        </p:nvGraphicFramePr>
        <p:xfrm>
          <a:off x="315843" y="4854674"/>
          <a:ext cx="11876157" cy="904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/>
                <a:gridCol w="365125"/>
                <a:gridCol w="511810"/>
                <a:gridCol w="517525"/>
                <a:gridCol w="516255"/>
                <a:gridCol w="589280"/>
                <a:gridCol w="452120"/>
                <a:gridCol w="875665"/>
                <a:gridCol w="516948"/>
                <a:gridCol w="412115"/>
                <a:gridCol w="255905"/>
                <a:gridCol w="479119"/>
                <a:gridCol w="697865"/>
                <a:gridCol w="1028065"/>
                <a:gridCol w="753745"/>
                <a:gridCol w="546735"/>
                <a:gridCol w="2367280"/>
              </a:tblGrid>
              <a:tr h="46736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100" b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型号</a:t>
                      </a:r>
                      <a:endParaRPr lang="zh-CN" altLang="en-US" sz="1100" b="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anchor="ctr"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CPU</a:t>
                      </a:r>
                      <a:endParaRPr lang="zh-CN" altLang="en-US" sz="11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2700" marR="12700" marT="12700" anchor="ctr"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存储</a:t>
                      </a:r>
                    </a:p>
                    <a:p>
                      <a:pPr indent="0" algn="ctr">
                        <a:buNone/>
                      </a:pPr>
                      <a:r>
                        <a:rPr lang="zh-CN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种类</a:t>
                      </a:r>
                    </a:p>
                  </a:txBody>
                  <a:tcPr marL="12700" marR="12700" marT="12700" anchor="ctr"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存储</a:t>
                      </a:r>
                    </a:p>
                    <a:p>
                      <a:pPr indent="0" algn="ctr">
                        <a:buNone/>
                      </a:pPr>
                      <a:r>
                        <a:rPr lang="zh-CN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大小</a:t>
                      </a:r>
                    </a:p>
                  </a:txBody>
                  <a:tcPr marL="12700" marR="12700" marT="12700" anchor="ctr"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SRAM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2700" marR="12700" marT="12700" anchor="ctr"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EE</a:t>
                      </a:r>
                    </a:p>
                    <a:p>
                      <a:pPr indent="0" algn="ctr">
                        <a:buNone/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PROM</a:t>
                      </a:r>
                      <a:endParaRPr lang="en-US" altLang="en-US" sz="1100" b="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2700" marR="12700" marT="12700" anchor="ctr"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GPIO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2700" marR="12700" marT="12700" anchor="ctr"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TIMER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2700" marR="12700" marT="12700" anchor="ctr"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PWM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2700" marR="12700" marT="12700" anchor="ctr"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UART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2700" marR="12700" marT="12700" anchor="ctr"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I2C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2700" marR="12700" marT="12700" anchor="ctr"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en-US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SPI</a:t>
                      </a:r>
                    </a:p>
                  </a:txBody>
                  <a:tcPr marL="12700" marR="12700" marT="12700" anchor="ctr"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12</a:t>
                      </a:r>
                      <a:r>
                        <a:rPr lang="zh-CN" altLang="en-US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位</a:t>
                      </a:r>
                      <a:r>
                        <a:rPr lang="en-US" altLang="zh-CN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ADC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2700" marR="12700" marT="12700" anchor="ctr"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OPA/CMP/DAC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2700" marR="12700" marT="12700" anchor="ctr"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MAX FREQ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2700" marR="12700" marT="12700" anchor="ctr"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Voltage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2700" marR="12700" marT="12700" anchor="ctr"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100" b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封装</a:t>
                      </a:r>
                      <a:endParaRPr lang="zh-CN" altLang="en-US" sz="1100" b="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anchor="ctr"/>
                </a:tc>
              </a:tr>
              <a:tr h="436880">
                <a:tc>
                  <a:txBody>
                    <a:bodyPr/>
                    <a:lstStyle/>
                    <a:p>
                      <a:pPr indent="0" algn="r">
                        <a:buNone/>
                      </a:pPr>
                      <a:r>
                        <a:rPr lang="en-US" altLang="en-US" sz="1100" b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CX32X003</a:t>
                      </a:r>
                      <a:endParaRPr lang="en-US" altLang="en-US" sz="1100" b="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2700" marR="12700" marT="12700" anchor="ctr"/>
                </a:tc>
                <a:tc>
                  <a:txBody>
                    <a:bodyPr/>
                    <a:lstStyle/>
                    <a:p>
                      <a:pPr indent="0" algn="r">
                        <a:buNone/>
                      </a:pPr>
                      <a:r>
                        <a:rPr lang="en-US" altLang="en-US" sz="1100" b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32</a:t>
                      </a:r>
                      <a:endParaRPr lang="en-US" altLang="en-US" sz="1100" b="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2700" marR="12700" marT="12700" anchor="ctr"/>
                </a:tc>
                <a:tc>
                  <a:txBody>
                    <a:bodyPr/>
                    <a:lstStyle/>
                    <a:p>
                      <a:pPr indent="0" algn="r">
                        <a:buNone/>
                      </a:pPr>
                      <a:r>
                        <a:rPr lang="en-US" altLang="en-US" sz="1100" b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FLASH</a:t>
                      </a:r>
                      <a:endParaRPr lang="en-US" altLang="en-US" sz="1100" b="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2700" marR="12700" marT="12700" anchor="ctr"/>
                </a:tc>
                <a:tc>
                  <a:txBody>
                    <a:bodyPr/>
                    <a:lstStyle/>
                    <a:p>
                      <a:pPr indent="0" algn="r">
                        <a:buNone/>
                      </a:pPr>
                      <a:r>
                        <a:rPr lang="en-US" altLang="en-US" sz="1100" b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64K</a:t>
                      </a:r>
                      <a:endParaRPr lang="en-US" altLang="en-US" sz="1100" b="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2700" marR="12700" marT="12700" anchor="ctr"/>
                </a:tc>
                <a:tc>
                  <a:txBody>
                    <a:bodyPr/>
                    <a:lstStyle/>
                    <a:p>
                      <a:pPr indent="0" algn="r">
                        <a:buNone/>
                      </a:pPr>
                      <a:r>
                        <a:rPr lang="en-US" altLang="en-US" sz="1100" b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4K</a:t>
                      </a:r>
                      <a:endParaRPr lang="en-US" altLang="en-US" sz="1100" b="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2700" marR="12700" marT="12700" anchor="ctr"/>
                </a:tc>
                <a:tc>
                  <a:txBody>
                    <a:bodyPr/>
                    <a:lstStyle/>
                    <a:p>
                      <a:pPr indent="0" algn="r">
                        <a:buNone/>
                      </a:pPr>
                      <a:endParaRPr lang="en-US" altLang="en-US" sz="1100" b="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2700" marR="12700" marT="12700" anchor="ctr"/>
                </a:tc>
                <a:tc>
                  <a:txBody>
                    <a:bodyPr/>
                    <a:lstStyle/>
                    <a:p>
                      <a:pPr indent="0" algn="r">
                        <a:buNone/>
                      </a:pPr>
                      <a:r>
                        <a:rPr lang="en-US" altLang="en-US" sz="1100" b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16</a:t>
                      </a:r>
                      <a:endParaRPr lang="en-US" altLang="en-US" sz="1100" b="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2700" marR="12700" marT="12700" anchor="ctr"/>
                </a:tc>
                <a:tc>
                  <a:txBody>
                    <a:bodyPr/>
                    <a:lstStyle/>
                    <a:p>
                      <a:pPr indent="0" algn="r">
                        <a:buNone/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  <a:sym typeface="+mn-ea"/>
                        </a:rPr>
                        <a:t>16/32bit*2</a:t>
                      </a:r>
                    </a:p>
                    <a:p>
                      <a:pPr indent="0" algn="r">
                        <a:buNone/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  <a:sym typeface="+mn-ea"/>
                        </a:rPr>
                        <a:t>16bit*4</a:t>
                      </a:r>
                      <a:endParaRPr lang="en-US" altLang="en-US" sz="1100" b="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2700" marR="12700" marT="12700" anchor="ctr"/>
                </a:tc>
                <a:tc>
                  <a:txBody>
                    <a:bodyPr/>
                    <a:lstStyle/>
                    <a:p>
                      <a:pPr indent="0" algn="r">
                        <a:buNone/>
                      </a:pPr>
                      <a:r>
                        <a:rPr lang="en-US" altLang="en-US" sz="1100" b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16bit*4</a:t>
                      </a:r>
                      <a:endParaRPr lang="en-US" altLang="en-US" sz="1100" b="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2700" marR="12700" marT="12700" anchor="ctr"/>
                </a:tc>
                <a:tc>
                  <a:txBody>
                    <a:bodyPr/>
                    <a:lstStyle/>
                    <a:p>
                      <a:pPr indent="0" algn="r">
                        <a:buNone/>
                      </a:pPr>
                      <a:r>
                        <a:rPr lang="en-US" altLang="en-US" sz="1100" b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3</a:t>
                      </a:r>
                      <a:endParaRPr lang="en-US" altLang="en-US" sz="1100" b="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2700" marR="12700" marT="12700" anchor="ctr"/>
                </a:tc>
                <a:tc>
                  <a:txBody>
                    <a:bodyPr/>
                    <a:lstStyle/>
                    <a:p>
                      <a:pPr indent="0" algn="r">
                        <a:buNone/>
                      </a:pPr>
                      <a:r>
                        <a:rPr lang="en-US" altLang="en-US" sz="1100" b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1</a:t>
                      </a:r>
                      <a:endParaRPr lang="en-US" altLang="en-US" sz="1100" b="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2700" marR="12700" marT="12700" anchor="ctr"/>
                </a:tc>
                <a:tc>
                  <a:txBody>
                    <a:bodyPr/>
                    <a:lstStyle/>
                    <a:p>
                      <a:pPr indent="0" algn="r">
                        <a:buNone/>
                      </a:pPr>
                      <a:r>
                        <a:rPr lang="en-US" altLang="en-US" sz="1100" b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12700" marR="12700" marT="12700" anchor="ctr"/>
                </a:tc>
                <a:tc>
                  <a:txBody>
                    <a:bodyPr/>
                    <a:lstStyle/>
                    <a:p>
                      <a:pPr indent="0" algn="r">
                        <a:buNone/>
                      </a:pPr>
                      <a:r>
                        <a:rPr lang="en-US" altLang="en-US" sz="1100" b="0" dirty="0">
                          <a:solidFill>
                            <a:srgbClr val="000000"/>
                          </a:solidFill>
                          <a:latin typeface="+mn-lt"/>
                          <a:cs typeface="Arial" panose="020B0604020202020204" pitchFamily="34" charset="0"/>
                        </a:rPr>
                        <a:t>7ch, 1Msps</a:t>
                      </a:r>
                    </a:p>
                  </a:txBody>
                  <a:tcPr marL="12700" marR="12700" marT="12700" anchor="ctr"/>
                </a:tc>
                <a:tc>
                  <a:txBody>
                    <a:bodyPr/>
                    <a:lstStyle/>
                    <a:p>
                      <a:pPr indent="0" algn="r">
                        <a:buNone/>
                      </a:pPr>
                      <a:r>
                        <a:rPr lang="en-US" altLang="zh-CN" sz="1100" b="0" dirty="0"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VC</a:t>
                      </a:r>
                    </a:p>
                  </a:txBody>
                  <a:tcPr marL="12700" marR="12700" marT="12700" anchor="ctr"/>
                </a:tc>
                <a:tc>
                  <a:txBody>
                    <a:bodyPr/>
                    <a:lstStyle/>
                    <a:p>
                      <a:pPr indent="0" algn="r">
                        <a:buNone/>
                      </a:pPr>
                      <a:r>
                        <a:rPr lang="en-US" altLang="en-US" sz="1100" b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4M~</a:t>
                      </a:r>
                    </a:p>
                    <a:p>
                      <a:pPr indent="0" algn="r">
                        <a:buNone/>
                      </a:pPr>
                      <a:r>
                        <a:rPr lang="en-US" altLang="en-US" sz="1100" b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24MHz</a:t>
                      </a:r>
                      <a:endParaRPr lang="en-US" altLang="en-US" sz="1100" b="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2700" marR="12700" marT="12700" anchor="ctr"/>
                </a:tc>
                <a:tc>
                  <a:txBody>
                    <a:bodyPr/>
                    <a:lstStyle/>
                    <a:p>
                      <a:pPr indent="0" algn="r">
                        <a:buNone/>
                      </a:pPr>
                      <a:r>
                        <a:rPr lang="en-US" altLang="en-US" sz="1100" b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2.4-5.5</a:t>
                      </a:r>
                    </a:p>
                  </a:txBody>
                  <a:tcPr marL="12700" marR="12700" marT="12700" anchor="ctr"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100" b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TSSOP20,QFN20</a:t>
                      </a:r>
                      <a:endParaRPr lang="zh-CN" altLang="en-US" sz="1100" b="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2700" marR="12700" marT="1270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8"/>
          <p:cNvSpPr txBox="1"/>
          <p:nvPr>
            <p:custDataLst>
              <p:tags r:id="rId1"/>
            </p:custDataLst>
          </p:nvPr>
        </p:nvSpPr>
        <p:spPr>
          <a:xfrm>
            <a:off x="822471" y="1042572"/>
            <a:ext cx="35033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fontAlgn="auto">
              <a:buClr>
                <a:srgbClr val="C00000"/>
              </a:buClr>
              <a:buFont typeface="Wingdings" panose="05000000000000000000" charset="0"/>
              <a:buChar char="u"/>
            </a:pPr>
            <a:r>
              <a:rPr lang="zh-CN" alt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东澄半导体</a:t>
            </a:r>
            <a:r>
              <a:rPr lang="en-US" altLang="zh-CN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TOUCH </a:t>
            </a:r>
            <a:r>
              <a:rPr lang="en-US" altLang="zh-CN" sz="2000" b="1" dirty="0">
                <a:latin typeface="Arial" panose="020B0604020202020204" pitchFamily="34" charset="0"/>
                <a:cs typeface="Arial" panose="020B0604020202020204" pitchFamily="34" charset="0"/>
              </a:rPr>
              <a:t>KEY</a:t>
            </a:r>
          </a:p>
        </p:txBody>
      </p:sp>
      <p:graphicFrame>
        <p:nvGraphicFramePr>
          <p:cNvPr id="11" name="表格 10"/>
          <p:cNvGraphicFramePr/>
          <p:nvPr>
            <p:custDataLst>
              <p:tags r:id="rId2"/>
            </p:custDataLst>
          </p:nvPr>
        </p:nvGraphicFramePr>
        <p:xfrm>
          <a:off x="823401" y="1616563"/>
          <a:ext cx="6723380" cy="257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2860"/>
                <a:gridCol w="615315"/>
                <a:gridCol w="878205"/>
                <a:gridCol w="937895"/>
                <a:gridCol w="594995"/>
                <a:gridCol w="1069975"/>
                <a:gridCol w="1334135"/>
              </a:tblGrid>
              <a:tr h="38608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100" b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型号</a:t>
                      </a:r>
                      <a:endParaRPr lang="zh-CN" altLang="en-US" sz="1100" b="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anchor="ctr"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en-US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TK </a:t>
                      </a:r>
                      <a:r>
                        <a:rPr lang="zh-CN" altLang="en-US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通道</a:t>
                      </a:r>
                    </a:p>
                  </a:txBody>
                  <a:tcPr marL="12700" marR="12700" marT="12700" anchor="ctr"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工作电流</a:t>
                      </a:r>
                    </a:p>
                  </a:txBody>
                  <a:tcPr marL="12700" marR="12700" marT="12700" anchor="ctr"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100" b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工作电压</a:t>
                      </a:r>
                    </a:p>
                  </a:txBody>
                  <a:tcPr marL="12700" marR="12700" marT="12700" anchor="ctr"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en-US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LVR</a:t>
                      </a:r>
                    </a:p>
                  </a:txBody>
                  <a:tcPr marL="12700" marR="12700" marT="12700" anchor="ctr"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选择模式</a:t>
                      </a:r>
                    </a:p>
                  </a:txBody>
                  <a:tcPr marL="12700" marR="12700" marT="12700" anchor="ctr"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封装</a:t>
                      </a:r>
                    </a:p>
                  </a:txBody>
                  <a:tcPr marL="12700" marR="12700" marT="12700" anchor="ctr"/>
                </a:tc>
              </a:tr>
              <a:tr h="436880">
                <a:tc>
                  <a:txBody>
                    <a:bodyPr/>
                    <a:lstStyle/>
                    <a:p>
                      <a:pPr indent="0" algn="r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DCTKA811</a:t>
                      </a:r>
                    </a:p>
                  </a:txBody>
                  <a:tcPr marL="12700" marR="12700" marT="12700" anchor="ctr"/>
                </a:tc>
                <a:tc>
                  <a:txBody>
                    <a:bodyPr/>
                    <a:lstStyle/>
                    <a:p>
                      <a:pPr indent="0" algn="r">
                        <a:buNone/>
                      </a:pPr>
                      <a:r>
                        <a:rPr lang="en-US" altLang="en-US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1-Key</a:t>
                      </a:r>
                    </a:p>
                  </a:txBody>
                  <a:tcPr marL="12700" marR="12700" marT="12700" anchor="ctr"/>
                </a:tc>
                <a:tc>
                  <a:txBody>
                    <a:bodyPr/>
                    <a:lstStyle/>
                    <a:p>
                      <a:pPr indent="0" algn="r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2.7uA@3V</a:t>
                      </a:r>
                    </a:p>
                  </a:txBody>
                  <a:tcPr marL="12700" marR="12700" marT="12700" anchor="ctr"/>
                </a:tc>
                <a:tc>
                  <a:txBody>
                    <a:bodyPr/>
                    <a:lstStyle/>
                    <a:p>
                      <a:pPr indent="0" algn="r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2.2V~5.5V</a:t>
                      </a:r>
                    </a:p>
                  </a:txBody>
                  <a:tcPr marL="12700" marR="12700" marT="12700" anchor="ctr"/>
                </a:tc>
                <a:tc>
                  <a:txBody>
                    <a:bodyPr/>
                    <a:lstStyle/>
                    <a:p>
                      <a:pPr indent="0" algn="r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2.0V</a:t>
                      </a:r>
                    </a:p>
                  </a:txBody>
                  <a:tcPr marL="12700" marR="12700" marT="12700" anchor="ctr"/>
                </a:tc>
                <a:tc>
                  <a:txBody>
                    <a:bodyPr/>
                    <a:lstStyle/>
                    <a:p>
                      <a:pPr indent="0" algn="r">
                        <a:buNone/>
                      </a:pPr>
                      <a:r>
                        <a:rPr lang="zh-CN" altLang="en-US" sz="1100" b="0"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Direct/Toggle</a:t>
                      </a:r>
                    </a:p>
                  </a:txBody>
                  <a:tcPr marL="12700" marR="12700" marT="12700" anchor="ctr"/>
                </a:tc>
                <a:tc>
                  <a:txBody>
                    <a:bodyPr/>
                    <a:lstStyle/>
                    <a:p>
                      <a:pPr indent="0" algn="r">
                        <a:buNone/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SOT23-6</a:t>
                      </a:r>
                      <a:endParaRPr lang="en-US" altLang="en-US" sz="1100" b="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anchor="ctr"/>
                </a:tc>
              </a:tr>
              <a:tr h="436880">
                <a:tc>
                  <a:txBody>
                    <a:bodyPr/>
                    <a:lstStyle/>
                    <a:p>
                      <a:pPr indent="0" algn="r">
                        <a:buNone/>
                      </a:pPr>
                      <a:r>
                        <a:rPr lang="en-US" altLang="en-US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DCTKB101T</a:t>
                      </a:r>
                    </a:p>
                  </a:txBody>
                  <a:tcPr marL="12700" marR="12700" marT="12700" anchor="ctr"/>
                </a:tc>
                <a:tc>
                  <a:txBody>
                    <a:bodyPr/>
                    <a:lstStyle/>
                    <a:p>
                      <a:pPr indent="0" algn="r">
                        <a:buNone/>
                      </a:pPr>
                      <a:r>
                        <a:rPr lang="en-US" altLang="en-US" sz="11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1-Key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anchor="ctr"/>
                </a:tc>
                <a:tc>
                  <a:txBody>
                    <a:bodyPr/>
                    <a:lstStyle/>
                    <a:p>
                      <a:pPr indent="0" algn="r">
                        <a:buNone/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3uA@3V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anchor="ctr"/>
                </a:tc>
                <a:tc>
                  <a:txBody>
                    <a:bodyPr/>
                    <a:lstStyle/>
                    <a:p>
                      <a:pPr indent="0" algn="r">
                        <a:buNone/>
                      </a:pPr>
                      <a:r>
                        <a:rPr lang="en-US" altLang="en-US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2.0V~6.5V</a:t>
                      </a:r>
                    </a:p>
                  </a:txBody>
                  <a:tcPr marL="12700" marR="12700" marT="12700" anchor="ctr"/>
                </a:tc>
                <a:tc>
                  <a:txBody>
                    <a:bodyPr/>
                    <a:lstStyle/>
                    <a:p>
                      <a:pPr indent="0" algn="r">
                        <a:buNone/>
                      </a:pPr>
                      <a:r>
                        <a:rPr lang="en-US" altLang="en-US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2.0V</a:t>
                      </a:r>
                    </a:p>
                  </a:txBody>
                  <a:tcPr marL="12700" marR="12700" marT="12700" anchor="ctr"/>
                </a:tc>
                <a:tc>
                  <a:txBody>
                    <a:bodyPr/>
                    <a:lstStyle/>
                    <a:p>
                      <a:pPr indent="0" algn="r">
                        <a:buNone/>
                      </a:pPr>
                      <a:r>
                        <a:rPr lang="zh-CN" altLang="en-US" sz="1100"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  <a:sym typeface="+mn-ea"/>
                        </a:rPr>
                        <a:t>Direct/Toggle</a:t>
                      </a:r>
                      <a:endParaRPr lang="zh-CN" altLang="en-US" sz="1100" b="0"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2700" marR="12700" marT="12700" anchor="ctr"/>
                </a:tc>
                <a:tc>
                  <a:txBody>
                    <a:bodyPr/>
                    <a:lstStyle/>
                    <a:p>
                      <a:pPr indent="0" algn="r">
                        <a:buNone/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SOT23-5</a:t>
                      </a:r>
                      <a:endParaRPr lang="en-US" altLang="en-US" sz="1100" b="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anchor="ctr"/>
                </a:tc>
              </a:tr>
              <a:tr h="436880">
                <a:tc>
                  <a:txBody>
                    <a:bodyPr/>
                    <a:lstStyle/>
                    <a:p>
                      <a:pPr indent="0" algn="r">
                        <a:buNone/>
                      </a:pPr>
                      <a:r>
                        <a:rPr lang="en-US" altLang="en-US" sz="11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DCTKB101A</a:t>
                      </a:r>
                    </a:p>
                  </a:txBody>
                  <a:tcPr marL="12700" marR="12700" marT="12700" anchor="ctr"/>
                </a:tc>
                <a:tc>
                  <a:txBody>
                    <a:bodyPr/>
                    <a:lstStyle/>
                    <a:p>
                      <a:pPr indent="0" algn="r">
                        <a:buNone/>
                      </a:pPr>
                      <a:r>
                        <a:rPr lang="en-US" altLang="en-US" sz="11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1-Key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anchor="ctr"/>
                </a:tc>
                <a:tc>
                  <a:txBody>
                    <a:bodyPr/>
                    <a:lstStyle/>
                    <a:p>
                      <a:pPr indent="0" algn="r">
                        <a:buNone/>
                      </a:pPr>
                      <a:r>
                        <a:rPr lang="en-US" altLang="en-US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460uA@3V</a:t>
                      </a:r>
                    </a:p>
                  </a:txBody>
                  <a:tcPr marL="12700" marR="12700" marT="12700" anchor="ctr"/>
                </a:tc>
                <a:tc>
                  <a:txBody>
                    <a:bodyPr/>
                    <a:lstStyle/>
                    <a:p>
                      <a:pPr indent="0" algn="r">
                        <a:buNone/>
                      </a:pPr>
                      <a:r>
                        <a:rPr lang="en-US" altLang="en-US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2.5V~6.0V</a:t>
                      </a:r>
                    </a:p>
                  </a:txBody>
                  <a:tcPr marL="12700" marR="12700" marT="12700" anchor="ctr"/>
                </a:tc>
                <a:tc>
                  <a:txBody>
                    <a:bodyPr/>
                    <a:lstStyle/>
                    <a:p>
                      <a:pPr indent="0" algn="r">
                        <a:buNone/>
                      </a:pPr>
                      <a:r>
                        <a:rPr lang="en-US" altLang="en-US" sz="1100" b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2.5V</a:t>
                      </a:r>
                    </a:p>
                  </a:txBody>
                  <a:tcPr marL="12700" marR="12700" marT="12700" anchor="ctr"/>
                </a:tc>
                <a:tc>
                  <a:txBody>
                    <a:bodyPr/>
                    <a:lstStyle/>
                    <a:p>
                      <a:pPr indent="0" algn="r">
                        <a:buNone/>
                      </a:pPr>
                      <a:r>
                        <a:rPr lang="zh-CN" altLang="en-US" sz="1100"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  <a:sym typeface="+mn-ea"/>
                        </a:rPr>
                        <a:t>Direct</a:t>
                      </a:r>
                      <a:endParaRPr lang="zh-CN" altLang="en-US" sz="1100" b="0"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2700" marR="12700" marT="12700" anchor="ctr"/>
                </a:tc>
                <a:tc>
                  <a:txBody>
                    <a:bodyPr/>
                    <a:lstStyle/>
                    <a:p>
                      <a:pPr indent="0" algn="r">
                        <a:buNone/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SOT23-6L</a:t>
                      </a:r>
                    </a:p>
                  </a:txBody>
                  <a:tcPr marL="12700" marR="12700" marT="12700" anchor="ctr"/>
                </a:tc>
              </a:tr>
              <a:tr h="436880">
                <a:tc>
                  <a:txBody>
                    <a:bodyPr/>
                    <a:lstStyle/>
                    <a:p>
                      <a:pPr indent="0" algn="r">
                        <a:buNone/>
                      </a:pPr>
                      <a:r>
                        <a:rPr lang="en-US" altLang="en-US" sz="11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DCTKB101B</a:t>
                      </a:r>
                    </a:p>
                  </a:txBody>
                  <a:tcPr marL="12700" marR="12700" marT="12700" anchor="ctr"/>
                </a:tc>
                <a:tc>
                  <a:txBody>
                    <a:bodyPr/>
                    <a:lstStyle/>
                    <a:p>
                      <a:pPr indent="0" algn="r">
                        <a:buNone/>
                      </a:pPr>
                      <a:r>
                        <a:rPr lang="en-US" altLang="en-US" sz="11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1-Key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anchor="ctr"/>
                </a:tc>
                <a:tc>
                  <a:txBody>
                    <a:bodyPr/>
                    <a:lstStyle/>
                    <a:p>
                      <a:pPr indent="0" algn="r">
                        <a:buNone/>
                      </a:pPr>
                      <a:r>
                        <a:rPr lang="en-US" altLang="en-US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460uA@3V</a:t>
                      </a:r>
                    </a:p>
                  </a:txBody>
                  <a:tcPr marL="12700" marR="12700" marT="12700" anchor="ctr"/>
                </a:tc>
                <a:tc>
                  <a:txBody>
                    <a:bodyPr/>
                    <a:lstStyle/>
                    <a:p>
                      <a:pPr indent="0" algn="r">
                        <a:buNone/>
                      </a:pPr>
                      <a:r>
                        <a:rPr lang="en-US" altLang="en-US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2.5V~6.0V</a:t>
                      </a:r>
                    </a:p>
                  </a:txBody>
                  <a:tcPr marL="12700" marR="12700" marT="12700" anchor="ctr"/>
                </a:tc>
                <a:tc>
                  <a:txBody>
                    <a:bodyPr/>
                    <a:lstStyle/>
                    <a:p>
                      <a:pPr indent="0" algn="r">
                        <a:buNone/>
                      </a:pPr>
                      <a:r>
                        <a:rPr lang="en-US" altLang="en-US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2.5V</a:t>
                      </a:r>
                    </a:p>
                  </a:txBody>
                  <a:tcPr marL="12700" marR="12700" marT="12700" anchor="ctr"/>
                </a:tc>
                <a:tc>
                  <a:txBody>
                    <a:bodyPr/>
                    <a:lstStyle/>
                    <a:p>
                      <a:pPr indent="0" algn="r">
                        <a:buNone/>
                      </a:pPr>
                      <a:r>
                        <a:rPr lang="zh-CN" altLang="en-US" sz="1100"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  <a:sym typeface="+mn-ea"/>
                        </a:rPr>
                        <a:t>Direct/Toggle</a:t>
                      </a:r>
                      <a:endParaRPr lang="zh-CN" altLang="en-US" sz="1100" b="0"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2700" marR="12700" marT="12700" anchor="ctr"/>
                </a:tc>
                <a:tc>
                  <a:txBody>
                    <a:bodyPr/>
                    <a:lstStyle/>
                    <a:p>
                      <a:pPr indent="0" algn="r">
                        <a:buNone/>
                      </a:pPr>
                      <a:r>
                        <a:rPr lang="en-US" altLang="en-US" sz="1100" b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SOP8</a:t>
                      </a:r>
                    </a:p>
                  </a:txBody>
                  <a:tcPr marL="12700" marR="12700" marT="12700" anchor="ctr"/>
                </a:tc>
              </a:tr>
              <a:tr h="436880">
                <a:tc>
                  <a:txBody>
                    <a:bodyPr/>
                    <a:lstStyle/>
                    <a:p>
                      <a:pPr indent="0" algn="r">
                        <a:buNone/>
                      </a:pPr>
                      <a:r>
                        <a:rPr lang="en-US" altLang="en-US" sz="11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DCTKB202E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  <a:sym typeface="+mn-ea"/>
                      </a:endParaRPr>
                    </a:p>
                  </a:txBody>
                  <a:tcPr marL="12700" marR="12700" marT="12700" anchor="ctr"/>
                </a:tc>
                <a:tc>
                  <a:txBody>
                    <a:bodyPr/>
                    <a:lstStyle/>
                    <a:p>
                      <a:pPr indent="0" algn="r">
                        <a:buNone/>
                      </a:pPr>
                      <a:r>
                        <a:rPr lang="en-US" altLang="en-US" sz="11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2-Key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anchor="ctr"/>
                </a:tc>
                <a:tc>
                  <a:txBody>
                    <a:bodyPr/>
                    <a:lstStyle/>
                    <a:p>
                      <a:pPr indent="0" algn="r">
                        <a:buNone/>
                      </a:pPr>
                      <a:r>
                        <a:rPr lang="en-US" altLang="en-US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330uA@3V</a:t>
                      </a:r>
                    </a:p>
                  </a:txBody>
                  <a:tcPr marL="12700" marR="12700" marT="12700" anchor="ctr"/>
                </a:tc>
                <a:tc>
                  <a:txBody>
                    <a:bodyPr/>
                    <a:lstStyle/>
                    <a:p>
                      <a:pPr indent="0" algn="r">
                        <a:buNone/>
                      </a:pPr>
                      <a:r>
                        <a:rPr lang="en-US" altLang="en-US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1.8~5.5V</a:t>
                      </a:r>
                    </a:p>
                  </a:txBody>
                  <a:tcPr marL="12700" marR="12700" marT="12700" anchor="ctr"/>
                </a:tc>
                <a:tc>
                  <a:txBody>
                    <a:bodyPr/>
                    <a:lstStyle/>
                    <a:p>
                      <a:pPr indent="0" algn="r">
                        <a:buNone/>
                      </a:pPr>
                      <a:r>
                        <a:rPr lang="en-US" altLang="en-US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1.8V</a:t>
                      </a:r>
                    </a:p>
                  </a:txBody>
                  <a:tcPr marL="12700" marR="12700" marT="12700" anchor="ctr"/>
                </a:tc>
                <a:tc>
                  <a:txBody>
                    <a:bodyPr/>
                    <a:lstStyle/>
                    <a:p>
                      <a:pPr indent="0" algn="r">
                        <a:buNone/>
                      </a:pPr>
                      <a:r>
                        <a:rPr lang="zh-CN" altLang="en-US" sz="1100"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  <a:sym typeface="+mn-ea"/>
                        </a:rPr>
                        <a:t>Direc</a:t>
                      </a:r>
                      <a:endParaRPr lang="zh-CN" altLang="en-US" sz="1100" b="0"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2700" marR="12700" marT="12700" anchor="ctr"/>
                </a:tc>
                <a:tc>
                  <a:txBody>
                    <a:bodyPr/>
                    <a:lstStyle/>
                    <a:p>
                      <a:pPr indent="0" algn="r">
                        <a:buNone/>
                      </a:pPr>
                      <a:r>
                        <a:rPr lang="en-US" altLang="en-US" sz="1100" b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SOP8</a:t>
                      </a:r>
                    </a:p>
                  </a:txBody>
                  <a:tcPr marL="12700" marR="12700" marT="12700" anchor="ctr"/>
                </a:tc>
              </a:tr>
            </a:tbl>
          </a:graphicData>
        </a:graphic>
      </p:graphicFrame>
      <p:sp>
        <p:nvSpPr>
          <p:cNvPr id="5" name="文本框 3"/>
          <p:cNvSpPr txBox="1"/>
          <p:nvPr/>
        </p:nvSpPr>
        <p:spPr>
          <a:xfrm>
            <a:off x="719455" y="203200"/>
            <a:ext cx="56022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solidFill>
                  <a:srgbClr val="C00000"/>
                </a:solidFill>
                <a:latin typeface="Arial" panose="020B0604020202020204" pitchFamily="34" charset="0"/>
              </a:rPr>
              <a:t>深圳芯智源电子有限公司选</a:t>
            </a:r>
            <a:r>
              <a:rPr lang="zh-CN" altLang="en-US" sz="2400" b="1" dirty="0">
                <a:solidFill>
                  <a:srgbClr val="C00000"/>
                </a:solidFill>
                <a:latin typeface="Arial" panose="020B0604020202020204" pitchFamily="34" charset="0"/>
              </a:rPr>
              <a:t>型列表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YmQ3NjQxYmZmN2ZkODIxYWNiNTEzMzQyMTZmNzQ1MmMifQ==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BLE_ENDDRAG_ORIGIN_RECT" val="758*183"/>
  <p:tag name="TABLE_ENDDRAG_RECT" val="56*148*758*183"/>
  <p:tag name="KSO_WM_BEAUTIFY_FLAG" val="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BLE_ENDDRAG_ORIGIN_RECT" val="758*183"/>
  <p:tag name="TABLE_ENDDRAG_RECT" val="56*148*758*18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BLE_ENDDRAG_ORIGIN_RECT" val="758*183"/>
  <p:tag name="TABLE_ENDDRAG_RECT" val="56*148*758*18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BLE_ENDDRAG_ORIGIN_RECT" val="758*183"/>
  <p:tag name="TABLE_ENDDRAG_RECT" val="56*148*758*18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BLE_ENDDRAG_ORIGIN_RECT" val="921*110"/>
  <p:tag name="TABLE_ENDDRAG_RECT" val="13*279*921*110"/>
  <p:tag name="KSO_WM_BEAUTIFY_FLAG" val="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BLE_ENDDRAG_ORIGIN_RECT" val="921*110"/>
  <p:tag name="TABLE_ENDDRAG_RECT" val="13*279*921*110"/>
  <p:tag name="KSO_WM_BEAUTIFY_FLAG" val="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BLE_ENDDRAG_ORIGIN_RECT" val="758*183"/>
  <p:tag name="TABLE_ENDDRAG_RECT" val="56*148*758*183"/>
</p:tagLst>
</file>

<file path=ppt/theme/theme1.xml><?xml version="1.0" encoding="utf-8"?>
<a:theme xmlns:a="http://schemas.openxmlformats.org/drawingml/2006/main" name="WPS">
  <a:themeElements>
    <a:clrScheme name="WPS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4874CB"/>
      </a:accent1>
      <a:accent2>
        <a:srgbClr val="E6724B"/>
      </a:accent2>
      <a:accent3>
        <a:srgbClr val="EFBB1F"/>
      </a:accent3>
      <a:accent4>
        <a:srgbClr val="75BD42"/>
      </a:accent4>
      <a:accent5>
        <a:srgbClr val="30C0B4"/>
      </a:accent5>
      <a:accent6>
        <a:srgbClr val="E05269"/>
      </a:accent6>
      <a:hlink>
        <a:srgbClr val="0026E5"/>
      </a:hlink>
      <a:folHlink>
        <a:srgbClr val="7E1FAD"/>
      </a:folHlink>
    </a:clrScheme>
    <a:fontScheme name="WP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WPS">
      <a:fillStyleLst>
        <a:solidFill>
          <a:schemeClr val="phClr"/>
        </a:solidFill>
        <a:gradFill>
          <a:gsLst>
            <a:gs pos="0">
              <a:schemeClr val="phClr">
                <a:lumOff val="17500"/>
              </a:schemeClr>
            </a:gs>
            <a:gs pos="100000">
              <a:schemeClr val="phClr"/>
            </a:gs>
          </a:gsLst>
          <a:lin ang="2700000" scaled="0"/>
        </a:gradFill>
        <a:gradFill>
          <a:gsLst>
            <a:gs pos="0">
              <a:schemeClr val="phClr">
                <a:hueOff val="-2520000"/>
              </a:schemeClr>
            </a:gs>
            <a:gs pos="100000">
              <a:schemeClr val="phClr"/>
            </a:gs>
          </a:gsLst>
          <a:lin ang="27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gradFill>
            <a:gsLst>
              <a:gs pos="0">
                <a:schemeClr val="phClr">
                  <a:hueOff val="-4200000"/>
                </a:schemeClr>
              </a:gs>
              <a:gs pos="100000">
                <a:schemeClr val="phClr"/>
              </a:gs>
            </a:gsLst>
            <a:lin ang="2700000" scaled="1"/>
          </a:gradFill>
          <a:prstDash val="solid"/>
          <a:miter lim="800000"/>
        </a:ln>
      </a:lnStyleLst>
      <a:effectStyleLst>
        <a:effectStyle>
          <a:effectLst>
            <a:outerShdw blurRad="101600" dist="50800" dir="5400000" algn="ctr" rotWithShape="0">
              <a:schemeClr val="phClr">
                <a:alpha val="60000"/>
              </a:schemeClr>
            </a:outerShdw>
          </a:effectLst>
        </a:effectStyle>
        <a:effectStyle>
          <a:effectLst>
            <a:reflection stA="50000" endA="300" endPos="40000" dist="25400" dir="5400000" sy="-100000" algn="bl" rotWithShape="0"/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580</Words>
  <Application>Microsoft Office PowerPoint</Application>
  <PresentationFormat>自定义</PresentationFormat>
  <Paragraphs>314</Paragraphs>
  <Slides>3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4" baseType="lpstr">
      <vt:lpstr>WPS</vt:lpstr>
      <vt:lpstr>幻灯片 1</vt:lpstr>
      <vt:lpstr>幻灯片 2</vt:lpstr>
      <vt:lpstr>幻灯片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DCH0001</dc:creator>
  <cp:lastModifiedBy>Administrator</cp:lastModifiedBy>
  <cp:revision>36</cp:revision>
  <dcterms:created xsi:type="dcterms:W3CDTF">2023-10-19T15:22:00Z</dcterms:created>
  <dcterms:modified xsi:type="dcterms:W3CDTF">2024-12-10T08:53:44Z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5A71F17FEBAE4F0297BAB7E39FCC4737_13</vt:lpwstr>
  </property>
  <property fmtid="{D5CDD505-2E9C-101B-9397-08002B2CF9AE}" pid="3" name="KSOProductBuildVer">
    <vt:lpwstr>2052-12.1.0.16929</vt:lpwstr>
  </property>
</Properties>
</file>