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485" y="-86"/>
      </p:cViewPr>
      <p:guideLst>
        <p:guide orient="horz" pos="21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2024/12/10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19455" y="203200"/>
            <a:ext cx="5602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深圳芯智源电子有限公司选</a:t>
            </a:r>
            <a:r>
              <a:rPr lang="zh-CN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型列表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6765" y="817685"/>
            <a:ext cx="2589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东澄半导体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MCU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51081" y="1214754"/>
          <a:ext cx="11876157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34010"/>
                <a:gridCol w="542925"/>
                <a:gridCol w="517525"/>
                <a:gridCol w="516255"/>
                <a:gridCol w="589280"/>
                <a:gridCol w="452120"/>
                <a:gridCol w="875665"/>
                <a:gridCol w="516948"/>
                <a:gridCol w="412115"/>
                <a:gridCol w="255905"/>
                <a:gridCol w="479119"/>
                <a:gridCol w="697865"/>
                <a:gridCol w="1028065"/>
                <a:gridCol w="753745"/>
                <a:gridCol w="546735"/>
                <a:gridCol w="2367280"/>
              </a:tblGrid>
              <a:tr h="4673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CPU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种类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SRAM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EE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PROM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GPIO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TIMER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PWM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UART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I2C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LCD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位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OPA/CMP/DAC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MAX FREQ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Voltage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</a:tr>
              <a:tr h="37592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DC8S352C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MTP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2K*16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8bit*2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13+2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ch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1.8~5.5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SOP16，SOP14，SOP8，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QFN16</a:t>
                      </a:r>
                    </a:p>
                  </a:txBody>
                  <a:tcPr marL="12700" marR="12700" marT="12700" anchor="ctr"/>
                </a:tc>
              </a:tr>
              <a:tr h="37592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DC8S3522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MTP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4K*16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256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8bit*2/15bit*1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13+2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ch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CMP/7-bit DAC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1.8~5.5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SOP16，SOP14，SOP8，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QFN16</a:t>
                      </a:r>
                    </a:p>
                  </a:txBody>
                  <a:tcPr marL="12700" marR="12700" marT="12700" anchor="ctr"/>
                </a:tc>
              </a:tr>
              <a:tr h="34544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DC8S3522-EE</a:t>
                      </a:r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256</a:t>
                      </a:r>
                      <a:endParaRPr lang="en-US" alt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SOP14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DC8S3363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FLASH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8K*8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512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16bit*7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 com 1/2bias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（9+4</a:t>
                      </a:r>
                      <a:r>
                        <a:rPr lang="en-US" alt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ch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16.588M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2.2~5.5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SSOP24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7" name="文本框 4"/>
          <p:cNvSpPr txBox="1"/>
          <p:nvPr/>
        </p:nvSpPr>
        <p:spPr>
          <a:xfrm>
            <a:off x="719357" y="3335216"/>
            <a:ext cx="2589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应广科技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MCU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180390" y="3732189"/>
          <a:ext cx="11876157" cy="98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65125"/>
                <a:gridCol w="511810"/>
                <a:gridCol w="517525"/>
                <a:gridCol w="516255"/>
                <a:gridCol w="589280"/>
                <a:gridCol w="452120"/>
                <a:gridCol w="875665"/>
                <a:gridCol w="514007"/>
                <a:gridCol w="415056"/>
                <a:gridCol w="255905"/>
                <a:gridCol w="479119"/>
                <a:gridCol w="697865"/>
                <a:gridCol w="1028065"/>
                <a:gridCol w="753745"/>
                <a:gridCol w="546735"/>
                <a:gridCol w="2367280"/>
              </a:tblGrid>
              <a:tr h="4214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CPU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种类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SRAM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EE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PROM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GPIO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TIMER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PWM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UART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I2C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SPI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位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OPA/CMP/DAC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MAX FREQ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Voltage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</a:tr>
              <a:tr h="506246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PFS122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MTP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2K*16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128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16bit*1</a:t>
                      </a:r>
                      <a:endParaRPr lang="en-US" sz="11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8bit*2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zh-CN" sz="1100" b="0" dirty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16MHz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1.8-4.5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SOT23-6,SOP8,MSOP10,ESSOP10,DFN3*3,SOP14,SOP16,QFN16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3"/>
            </p:custDataLst>
          </p:nvPr>
        </p:nvGraphicFramePr>
        <p:xfrm>
          <a:off x="151083" y="5259119"/>
          <a:ext cx="1187615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65125"/>
                <a:gridCol w="511810"/>
                <a:gridCol w="517525"/>
                <a:gridCol w="516255"/>
                <a:gridCol w="589280"/>
                <a:gridCol w="452120"/>
                <a:gridCol w="875665"/>
                <a:gridCol w="516948"/>
                <a:gridCol w="412115"/>
                <a:gridCol w="255905"/>
                <a:gridCol w="479119"/>
                <a:gridCol w="697865"/>
                <a:gridCol w="1028065"/>
                <a:gridCol w="753745"/>
                <a:gridCol w="546735"/>
                <a:gridCol w="2367280"/>
              </a:tblGrid>
              <a:tr h="4673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CPU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种类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SRAM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EE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PROM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GPIO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TIMER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PWM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UART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I2C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SPI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位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OPA/CMP/DAC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MAX FREQ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Voltage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DM31X003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FLASH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64K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16/32bit*2</a:t>
                      </a:r>
                    </a:p>
                    <a:p>
                      <a:pPr indent="0" algn="r"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7ch, 1Msps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VC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4M~</a:t>
                      </a:r>
                    </a:p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24MHz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2.4-5.5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TSSOP20,QFN20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DM8F52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FLASH</a:t>
                      </a:r>
                    </a:p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256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16bit*2</a:t>
                      </a:r>
                      <a:endParaRPr lang="en-US" altLang="en-US" sz="1100" b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16bit*2</a:t>
                      </a:r>
                      <a:endParaRPr lang="en-US" altLang="en-US" sz="1100" b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路 </a:t>
                      </a: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位 </a:t>
                      </a: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ADC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zh-CN" sz="1100" b="0" dirty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内置 </a:t>
                      </a: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MHz </a:t>
                      </a: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振荡器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2.4-5.5</a:t>
                      </a:r>
                    </a:p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LQFP48-7x7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10" name="文本框 4"/>
          <p:cNvSpPr txBox="1"/>
          <p:nvPr/>
        </p:nvSpPr>
        <p:spPr>
          <a:xfrm>
            <a:off x="687119" y="4771292"/>
            <a:ext cx="2589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汉</a:t>
            </a: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威半导体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MCU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26977" y="1423474"/>
          <a:ext cx="11708765" cy="132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165"/>
                <a:gridCol w="333870"/>
                <a:gridCol w="500937"/>
                <a:gridCol w="440189"/>
                <a:gridCol w="558360"/>
                <a:gridCol w="456508"/>
                <a:gridCol w="600710"/>
                <a:gridCol w="477964"/>
                <a:gridCol w="453048"/>
                <a:gridCol w="279482"/>
                <a:gridCol w="253575"/>
                <a:gridCol w="680085"/>
                <a:gridCol w="581386"/>
                <a:gridCol w="426152"/>
                <a:gridCol w="637442"/>
                <a:gridCol w="591820"/>
                <a:gridCol w="606208"/>
                <a:gridCol w="1148634"/>
                <a:gridCol w="680637"/>
                <a:gridCol w="609600"/>
                <a:gridCol w="579993"/>
              </a:tblGrid>
              <a:tr h="2851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CPU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存储种类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存储大小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SRAM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GPIO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TIMER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PWM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UART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I2C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SPI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位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ADC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OPA/CMP/DAC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MAX FREQ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MCU Voltage</a:t>
                      </a:r>
                    </a:p>
                  </a:txBody>
                  <a:tcPr marL="12700" marR="12700" marT="12700" anchor="ctr"/>
                </a:tc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2.4G</a:t>
                      </a:r>
                    </a:p>
                  </a:txBody>
                  <a:tcPr marL="12700" marR="12700" marT="1270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</a:p>
                  </a:txBody>
                  <a:tcPr marL="12700" marR="12700" marT="12700" anchor="ctr"/>
                </a:tc>
              </a:tr>
              <a:tr h="2851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调制方式</a:t>
                      </a:r>
                    </a:p>
                  </a:txBody>
                  <a:tcPr marL="12700" marR="12700" marT="1270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通讯频段</a:t>
                      </a:r>
                    </a:p>
                  </a:txBody>
                  <a:tcPr marL="12700" marR="12700" marT="1270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数据传输</a:t>
                      </a:r>
                    </a:p>
                  </a:txBody>
                  <a:tcPr marL="12700" marR="12700" marT="1270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工作电流</a:t>
                      </a:r>
                    </a:p>
                  </a:txBody>
                  <a:tcPr marL="12700" marR="12700" marT="1270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工作电压</a:t>
                      </a:r>
                    </a:p>
                  </a:txBody>
                  <a:tcPr marL="12700" marR="12700" marT="1270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</a:tr>
              <a:tr h="33274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DM8P3006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OTP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2K*14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8bit*1</a:t>
                      </a:r>
                    </a:p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10bit*3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10bit*2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zh-CN" altLang="en-US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+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1)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ch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 CMP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2.0~5.5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GFSK</a:t>
                      </a:r>
                    </a:p>
                    <a:p>
                      <a:pPr indent="0" algn="r">
                        <a:buNone/>
                      </a:pPr>
                      <a:endParaRPr lang="en-US" alt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2.400G~</a:t>
                      </a:r>
                    </a:p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2.483G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接收-86dBm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@1M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输出8dBm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@1M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发射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16mA</a:t>
                      </a:r>
                    </a:p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接收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14mA</a:t>
                      </a:r>
                    </a:p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休眠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1.5uA</a:t>
                      </a:r>
                    </a:p>
                  </a:txBody>
                  <a:tcPr marL="12700" marR="12700" marT="12700" anchor="ctr"/>
                </a:tc>
                <a:tc rowSpan="2"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2~3.6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SOP16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  <a:tr h="36576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DM32F3108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FLASH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64K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4K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12bit</a:t>
                      </a:r>
                      <a:r>
                        <a:rPr lang="en-US" altLang="zh-CN" sz="11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SAT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zh-CN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24M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1.7~5.5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SSOP24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77777" y="874883"/>
            <a:ext cx="3776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汉威</a:t>
            </a: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半</a:t>
            </a: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导体集成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MCU+2.4G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3"/>
          <p:cNvSpPr txBox="1"/>
          <p:nvPr/>
        </p:nvSpPr>
        <p:spPr>
          <a:xfrm>
            <a:off x="719455" y="203200"/>
            <a:ext cx="5602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深圳芯智源电子有限公司选</a:t>
            </a:r>
            <a:r>
              <a:rPr lang="zh-CN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型列表</a:t>
            </a:r>
          </a:p>
        </p:txBody>
      </p:sp>
      <p:sp>
        <p:nvSpPr>
          <p:cNvPr id="6" name="文本框 2"/>
          <p:cNvSpPr txBox="1"/>
          <p:nvPr>
            <p:custDataLst>
              <p:tags r:id="rId3"/>
            </p:custDataLst>
          </p:nvPr>
        </p:nvSpPr>
        <p:spPr>
          <a:xfrm>
            <a:off x="780708" y="2838499"/>
            <a:ext cx="4696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/>
              <a:t>深迪半导体</a:t>
            </a: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六轴陀螺仪加速传感器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4"/>
            </p:custDataLst>
          </p:nvPr>
        </p:nvGraphicFramePr>
        <p:xfrm>
          <a:off x="365075" y="3255204"/>
          <a:ext cx="8163463" cy="99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093"/>
                <a:gridCol w="1575202"/>
                <a:gridCol w="1247856"/>
                <a:gridCol w="887365"/>
                <a:gridCol w="1271453"/>
                <a:gridCol w="1325494"/>
              </a:tblGrid>
              <a:tr h="5702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量程</a:t>
                      </a:r>
                      <a:endParaRPr lang="zh-CN" altLang="zh-CN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灵敏度</a:t>
                      </a:r>
                      <a:endParaRPr lang="zh-CN" altLang="zh-CN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加速度量程</a:t>
                      </a:r>
                      <a:endParaRPr lang="en-US" altLang="zh-CN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加速度计灵敏度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</a:p>
                  </a:txBody>
                  <a:tcPr marL="12700" marR="12700" marT="12700" anchor="ctr"/>
                </a:tc>
              </a:tr>
              <a:tr h="33274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SH3001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±125</a:t>
                      </a:r>
                      <a:r>
                        <a:rPr lang="zh-CN" altLang="en-US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zh-CN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±250</a:t>
                      </a:r>
                      <a:r>
                        <a:rPr lang="zh-CN" altLang="en-US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±500</a:t>
                      </a:r>
                      <a:r>
                        <a:rPr lang="zh-CN" altLang="en-US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±1000</a:t>
                      </a:r>
                      <a:r>
                        <a:rPr lang="zh-CN" altLang="en-US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±2000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262</a:t>
                      </a:r>
                      <a:r>
                        <a:rPr lang="zh-CN" altLang="en-US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</a:t>
                      </a:r>
                      <a:r>
                        <a:rPr lang="zh-CN" altLang="en-US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65.5</a:t>
                      </a:r>
                      <a:r>
                        <a:rPr lang="zh-CN" altLang="en-US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32.8</a:t>
                      </a:r>
                      <a:r>
                        <a:rPr lang="zh-CN" altLang="en-US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±2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±4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±8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±16</a:t>
                      </a:r>
                      <a:endParaRPr lang="en-US" alt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16384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8192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4096</a:t>
                      </a:r>
                      <a:r>
                        <a:rPr lang="zh-CN" alt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en-US" alt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LGA14</a:t>
                      </a:r>
                    </a:p>
                    <a:p>
                      <a:pPr indent="0" algn="r">
                        <a:buNone/>
                      </a:pPr>
                      <a:r>
                        <a:rPr lang="en-US" altLang="zh-CN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2.5*3.0*0.9mm³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7" name="文本框 4"/>
          <p:cNvSpPr txBox="1"/>
          <p:nvPr/>
        </p:nvSpPr>
        <p:spPr>
          <a:xfrm>
            <a:off x="804349" y="4404946"/>
            <a:ext cx="2589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恒烁半导体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MCU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5"/>
            </p:custDataLst>
          </p:nvPr>
        </p:nvGraphicFramePr>
        <p:xfrm>
          <a:off x="315843" y="4854674"/>
          <a:ext cx="11876157" cy="90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65125"/>
                <a:gridCol w="511810"/>
                <a:gridCol w="517525"/>
                <a:gridCol w="516255"/>
                <a:gridCol w="589280"/>
                <a:gridCol w="452120"/>
                <a:gridCol w="875665"/>
                <a:gridCol w="516948"/>
                <a:gridCol w="412115"/>
                <a:gridCol w="255905"/>
                <a:gridCol w="479119"/>
                <a:gridCol w="697865"/>
                <a:gridCol w="1028065"/>
                <a:gridCol w="753745"/>
                <a:gridCol w="546735"/>
                <a:gridCol w="2367280"/>
              </a:tblGrid>
              <a:tr h="4673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CPU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种类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存储</a:t>
                      </a: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SRAM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EE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PROM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GPIO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TIMER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PWM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UART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I2C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SPI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位</a:t>
                      </a: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OPA/CMP/DAC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MAX FREQ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Voltage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CX32X003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32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FLASH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64K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4K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16/32bit*2</a:t>
                      </a:r>
                    </a:p>
                    <a:p>
                      <a:pPr indent="0" algn="r"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16bit*4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7ch, 1Msps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zh-CN" sz="1100" b="0" dirty="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VC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4M~</a:t>
                      </a:r>
                    </a:p>
                    <a:p>
                      <a:pPr indent="0" algn="r">
                        <a:buNone/>
                      </a:pPr>
                      <a:r>
                        <a:rPr lang="en-US" altLang="en-US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24MHz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2.4-5.5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1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TSSOP20,QFN20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822471" y="1042572"/>
            <a:ext cx="3503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buClr>
                <a:srgbClr val="C00000"/>
              </a:buClr>
              <a:buFont typeface="Wingdings" panose="05000000000000000000" charset="0"/>
              <a:buChar char="u"/>
            </a:pPr>
            <a:r>
              <a:rPr lang="zh-CN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东澄半导体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TOUCH 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</a:p>
        </p:txBody>
      </p:sp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823401" y="1616563"/>
          <a:ext cx="672338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860"/>
                <a:gridCol w="615315"/>
                <a:gridCol w="878205"/>
                <a:gridCol w="937895"/>
                <a:gridCol w="594995"/>
                <a:gridCol w="1069975"/>
                <a:gridCol w="1334135"/>
              </a:tblGrid>
              <a:tr h="3860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 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通道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工作电流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工作电压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LVR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选择模式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封装</a:t>
                      </a: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DCTKA811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1-Key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2.7uA@3V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2.2V~5.5V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 b="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Direct/Toggle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SOT23-6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DCTKB101T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1-Key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3uA@3V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2.0V~6.5V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Direct/Toggle</a:t>
                      </a:r>
                      <a:endParaRPr lang="zh-CN" altLang="en-US" sz="1100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SOT23-5</a:t>
                      </a:r>
                      <a:endParaRPr lang="en-US" altLang="en-US" sz="11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DCTKB101A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1-Key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460uA@3V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2.5V~6.0V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Direct</a:t>
                      </a:r>
                      <a:endParaRPr lang="zh-CN" altLang="en-US" sz="1100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SOT23-6L</a:t>
                      </a: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DCTKB101B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1-Key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460uA@3V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2.5V~6.0V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Direct/Toggle</a:t>
                      </a:r>
                      <a:endParaRPr lang="zh-CN" altLang="en-US" sz="1100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SOP8</a:t>
                      </a:r>
                    </a:p>
                  </a:txBody>
                  <a:tcPr marL="12700" marR="12700" marT="12700" anchor="ctr"/>
                </a:tc>
              </a:tr>
              <a:tr h="43688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DCTKB202E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2-Key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330uA@3V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1.8~5.5V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1.8V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zh-CN" altLang="en-US" sz="1100"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Direc</a:t>
                      </a:r>
                      <a:endParaRPr lang="zh-CN" altLang="en-US" sz="1100" b="0"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11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SOP8</a:t>
                      </a: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5" name="文本框 3"/>
          <p:cNvSpPr txBox="1"/>
          <p:nvPr/>
        </p:nvSpPr>
        <p:spPr>
          <a:xfrm>
            <a:off x="719455" y="203200"/>
            <a:ext cx="5602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深圳芯智源电子有限公司选</a:t>
            </a:r>
            <a:r>
              <a:rPr lang="zh-CN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型列表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mQ3NjQxYmZmN2ZkODIxYWNiNTEzMzQyMTZmNzQ1Mm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8*183"/>
  <p:tag name="TABLE_ENDDRAG_RECT" val="56*148*758*183"/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8*183"/>
  <p:tag name="TABLE_ENDDRAG_RECT" val="56*148*758*1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8*183"/>
  <p:tag name="TABLE_ENDDRAG_RECT" val="56*148*758*1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8*183"/>
  <p:tag name="TABLE_ENDDRAG_RECT" val="56*148*758*1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21*110"/>
  <p:tag name="TABLE_ENDDRAG_RECT" val="13*279*921*110"/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21*110"/>
  <p:tag name="TABLE_ENDDRAG_RECT" val="13*279*921*110"/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58*183"/>
  <p:tag name="TABLE_ENDDRAG_RECT" val="56*148*758*183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580</Words>
  <Application>Microsoft Office PowerPoint</Application>
  <PresentationFormat>自定义</PresentationFormat>
  <Paragraphs>314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WPS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DCH0001</dc:creator>
  <cp:lastModifiedBy>Administrator</cp:lastModifiedBy>
  <cp:revision>36</cp:revision>
  <dcterms:created xsi:type="dcterms:W3CDTF">2023-10-19T15:22:00Z</dcterms:created>
  <dcterms:modified xsi:type="dcterms:W3CDTF">2024-12-10T08:53:44Z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5A71F17FEBAE4F0297BAB7E39FCC4737_13</vt:lpwstr>
  </property>
  <property fmtid="{D5CDD505-2E9C-101B-9397-08002B2CF9AE}" pid="3" name="KSOProductBuildVer">
    <vt:lpwstr>2052-12.1.0.16929</vt:lpwstr>
  </property>
</Properties>
</file>